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74" r:id="rId2"/>
    <p:sldId id="275" r:id="rId3"/>
    <p:sldId id="276" r:id="rId4"/>
    <p:sldId id="259" r:id="rId5"/>
    <p:sldId id="260" r:id="rId6"/>
    <p:sldId id="261" r:id="rId7"/>
    <p:sldId id="262" r:id="rId8"/>
    <p:sldId id="264" r:id="rId9"/>
    <p:sldId id="267" r:id="rId10"/>
    <p:sldId id="263" r:id="rId11"/>
    <p:sldId id="265" r:id="rId12"/>
    <p:sldId id="273" r:id="rId13"/>
    <p:sldId id="272" r:id="rId14"/>
  </p:sldIdLst>
  <p:sldSz cx="12192000" cy="6858000"/>
  <p:notesSz cx="6858000" cy="9144000"/>
  <p:embeddedFontLst>
    <p:embeddedFont>
      <p:font typeface="Open Sans" panose="020B0606030504020204" pitchFamily="34" charset="0"/>
      <p:regular r:id="rId16"/>
      <p:bold r:id="rId17"/>
      <p:italic r:id="rId18"/>
      <p:boldItalic r:id="rId19"/>
    </p:embeddedFont>
    <p:embeddedFont>
      <p:font typeface="Press Start 2P" panose="020B0604020202020204" charset="0"/>
      <p:regular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2554D5-4138-45C5-8C70-8551FC004806}" v="12" dt="2025-06-18T13:04:32.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5" d="100"/>
          <a:sy n="35" d="100"/>
        </p:scale>
        <p:origin x="76"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A02554D5-4138-45C5-8C70-8551FC004806}"/>
    <pc:docChg chg="custSel addSld delSld modSld">
      <pc:chgData name="Constantinos Tsouris" userId="28c59844-dd9a-4e5b-b44b-35d2a831d198" providerId="ADAL" clId="{A02554D5-4138-45C5-8C70-8551FC004806}" dt="2025-06-18T13:04:33.521" v="36" actId="47"/>
      <pc:docMkLst>
        <pc:docMk/>
      </pc:docMkLst>
      <pc:sldChg chg="del">
        <pc:chgData name="Constantinos Tsouris" userId="28c59844-dd9a-4e5b-b44b-35d2a831d198" providerId="ADAL" clId="{A02554D5-4138-45C5-8C70-8551FC004806}" dt="2025-06-18T13:04:21.329" v="34" actId="47"/>
        <pc:sldMkLst>
          <pc:docMk/>
          <pc:sldMk cId="0" sldId="256"/>
        </pc:sldMkLst>
      </pc:sldChg>
      <pc:sldChg chg="del">
        <pc:chgData name="Constantinos Tsouris" userId="28c59844-dd9a-4e5b-b44b-35d2a831d198" providerId="ADAL" clId="{A02554D5-4138-45C5-8C70-8551FC004806}" dt="2025-06-18T13:04:21.329" v="34" actId="47"/>
        <pc:sldMkLst>
          <pc:docMk/>
          <pc:sldMk cId="0" sldId="257"/>
        </pc:sldMkLst>
      </pc:sldChg>
      <pc:sldChg chg="modSp del mod">
        <pc:chgData name="Constantinos Tsouris" userId="28c59844-dd9a-4e5b-b44b-35d2a831d198" providerId="ADAL" clId="{A02554D5-4138-45C5-8C70-8551FC004806}" dt="2025-06-18T13:04:33.521" v="36" actId="47"/>
        <pc:sldMkLst>
          <pc:docMk/>
          <pc:sldMk cId="0" sldId="258"/>
        </pc:sldMkLst>
        <pc:spChg chg="mod">
          <ac:chgData name="Constantinos Tsouris" userId="28c59844-dd9a-4e5b-b44b-35d2a831d198" providerId="ADAL" clId="{A02554D5-4138-45C5-8C70-8551FC004806}" dt="2025-06-16T12:42:20.165" v="17" actId="27636"/>
          <ac:spMkLst>
            <pc:docMk/>
            <pc:sldMk cId="0" sldId="258"/>
            <ac:spMk id="98" creationId="{00000000-0000-0000-0000-000000000000}"/>
          </ac:spMkLst>
        </pc:spChg>
      </pc:sldChg>
      <pc:sldChg chg="modSp">
        <pc:chgData name="Constantinos Tsouris" userId="28c59844-dd9a-4e5b-b44b-35d2a831d198" providerId="ADAL" clId="{A02554D5-4138-45C5-8C70-8551FC004806}" dt="2025-06-16T12:42:49.776" v="26" actId="20577"/>
        <pc:sldMkLst>
          <pc:docMk/>
          <pc:sldMk cId="0" sldId="260"/>
        </pc:sldMkLst>
        <pc:graphicFrameChg chg="mod">
          <ac:chgData name="Constantinos Tsouris" userId="28c59844-dd9a-4e5b-b44b-35d2a831d198" providerId="ADAL" clId="{A02554D5-4138-45C5-8C70-8551FC004806}" dt="2025-06-16T12:42:49.776" v="26" actId="20577"/>
          <ac:graphicFrameMkLst>
            <pc:docMk/>
            <pc:sldMk cId="0" sldId="260"/>
            <ac:graphicFrameMk id="2" creationId="{F57099E1-D7CD-38A7-87B2-898508CAE717}"/>
          </ac:graphicFrameMkLst>
        </pc:graphicFrameChg>
      </pc:sldChg>
      <pc:sldChg chg="modSp mod">
        <pc:chgData name="Constantinos Tsouris" userId="28c59844-dd9a-4e5b-b44b-35d2a831d198" providerId="ADAL" clId="{A02554D5-4138-45C5-8C70-8551FC004806}" dt="2025-06-16T12:43:12.555" v="29" actId="1076"/>
        <pc:sldMkLst>
          <pc:docMk/>
          <pc:sldMk cId="0" sldId="261"/>
        </pc:sldMkLst>
        <pc:spChg chg="mod">
          <ac:chgData name="Constantinos Tsouris" userId="28c59844-dd9a-4e5b-b44b-35d2a831d198" providerId="ADAL" clId="{A02554D5-4138-45C5-8C70-8551FC004806}" dt="2025-06-16T12:43:03.420" v="27" actId="404"/>
          <ac:spMkLst>
            <pc:docMk/>
            <pc:sldMk cId="0" sldId="261"/>
            <ac:spMk id="6" creationId="{FBC230B1-FC2E-35B9-C94D-D983E7DBC1C6}"/>
          </ac:spMkLst>
        </pc:spChg>
        <pc:spChg chg="mod">
          <ac:chgData name="Constantinos Tsouris" userId="28c59844-dd9a-4e5b-b44b-35d2a831d198" providerId="ADAL" clId="{A02554D5-4138-45C5-8C70-8551FC004806}" dt="2025-06-16T12:43:07.138" v="28" actId="404"/>
          <ac:spMkLst>
            <pc:docMk/>
            <pc:sldMk cId="0" sldId="261"/>
            <ac:spMk id="7" creationId="{78E8048D-BE8B-5595-1FC8-0DCBF94C0288}"/>
          </ac:spMkLst>
        </pc:spChg>
        <pc:spChg chg="mod">
          <ac:chgData name="Constantinos Tsouris" userId="28c59844-dd9a-4e5b-b44b-35d2a831d198" providerId="ADAL" clId="{A02554D5-4138-45C5-8C70-8551FC004806}" dt="2025-06-16T12:43:12.555" v="29" actId="1076"/>
          <ac:spMkLst>
            <pc:docMk/>
            <pc:sldMk cId="0" sldId="261"/>
            <ac:spMk id="12" creationId="{0C9D9277-EBDE-C6C1-1949-B274E6E541F0}"/>
          </ac:spMkLst>
        </pc:spChg>
      </pc:sldChg>
      <pc:sldChg chg="modSp mod">
        <pc:chgData name="Constantinos Tsouris" userId="28c59844-dd9a-4e5b-b44b-35d2a831d198" providerId="ADAL" clId="{A02554D5-4138-45C5-8C70-8551FC004806}" dt="2025-06-16T12:43:30.390" v="30" actId="404"/>
        <pc:sldMkLst>
          <pc:docMk/>
          <pc:sldMk cId="0" sldId="264"/>
        </pc:sldMkLst>
        <pc:spChg chg="mod">
          <ac:chgData name="Constantinos Tsouris" userId="28c59844-dd9a-4e5b-b44b-35d2a831d198" providerId="ADAL" clId="{A02554D5-4138-45C5-8C70-8551FC004806}" dt="2025-06-16T12:43:30.390" v="30" actId="404"/>
          <ac:spMkLst>
            <pc:docMk/>
            <pc:sldMk cId="0" sldId="264"/>
            <ac:spMk id="9" creationId="{5191AFBD-EF12-8328-A386-B3194F331E6B}"/>
          </ac:spMkLst>
        </pc:spChg>
      </pc:sldChg>
      <pc:sldChg chg="del">
        <pc:chgData name="Constantinos Tsouris" userId="28c59844-dd9a-4e5b-b44b-35d2a831d198" providerId="ADAL" clId="{A02554D5-4138-45C5-8C70-8551FC004806}" dt="2025-06-18T13:02:12.881" v="31" actId="47"/>
        <pc:sldMkLst>
          <pc:docMk/>
          <pc:sldMk cId="0" sldId="269"/>
        </pc:sldMkLst>
      </pc:sldChg>
      <pc:sldChg chg="del">
        <pc:chgData name="Constantinos Tsouris" userId="28c59844-dd9a-4e5b-b44b-35d2a831d198" providerId="ADAL" clId="{A02554D5-4138-45C5-8C70-8551FC004806}" dt="2025-06-18T13:02:12.881" v="31" actId="47"/>
        <pc:sldMkLst>
          <pc:docMk/>
          <pc:sldMk cId="0" sldId="270"/>
        </pc:sldMkLst>
      </pc:sldChg>
      <pc:sldChg chg="add">
        <pc:chgData name="Constantinos Tsouris" userId="28c59844-dd9a-4e5b-b44b-35d2a831d198" providerId="ADAL" clId="{A02554D5-4138-45C5-8C70-8551FC004806}" dt="2025-06-18T13:02:19.569" v="32"/>
        <pc:sldMkLst>
          <pc:docMk/>
          <pc:sldMk cId="0" sldId="272"/>
        </pc:sldMkLst>
      </pc:sldChg>
      <pc:sldChg chg="add">
        <pc:chgData name="Constantinos Tsouris" userId="28c59844-dd9a-4e5b-b44b-35d2a831d198" providerId="ADAL" clId="{A02554D5-4138-45C5-8C70-8551FC004806}" dt="2025-06-18T13:02:19.569" v="32"/>
        <pc:sldMkLst>
          <pc:docMk/>
          <pc:sldMk cId="2701279501" sldId="273"/>
        </pc:sldMkLst>
      </pc:sldChg>
      <pc:sldChg chg="add">
        <pc:chgData name="Constantinos Tsouris" userId="28c59844-dd9a-4e5b-b44b-35d2a831d198" providerId="ADAL" clId="{A02554D5-4138-45C5-8C70-8551FC004806}" dt="2025-06-18T13:04:19.446" v="33"/>
        <pc:sldMkLst>
          <pc:docMk/>
          <pc:sldMk cId="0" sldId="274"/>
        </pc:sldMkLst>
      </pc:sldChg>
      <pc:sldChg chg="add">
        <pc:chgData name="Constantinos Tsouris" userId="28c59844-dd9a-4e5b-b44b-35d2a831d198" providerId="ADAL" clId="{A02554D5-4138-45C5-8C70-8551FC004806}" dt="2025-06-18T13:04:19.446" v="33"/>
        <pc:sldMkLst>
          <pc:docMk/>
          <pc:sldMk cId="0" sldId="275"/>
        </pc:sldMkLst>
      </pc:sldChg>
      <pc:sldChg chg="add">
        <pc:chgData name="Constantinos Tsouris" userId="28c59844-dd9a-4e5b-b44b-35d2a831d198" providerId="ADAL" clId="{A02554D5-4138-45C5-8C70-8551FC004806}" dt="2025-06-18T13:04:32.216" v="35"/>
        <pc:sldMkLst>
          <pc:docMk/>
          <pc:sldMk cId="0" sldId="276"/>
        </pc:sldMkLst>
      </pc:sldChg>
      <pc:sldMasterChg chg="delSldLayout">
        <pc:chgData name="Constantinos Tsouris" userId="28c59844-dd9a-4e5b-b44b-35d2a831d198" providerId="ADAL" clId="{A02554D5-4138-45C5-8C70-8551FC004806}" dt="2025-06-18T13:04:33.521" v="36" actId="47"/>
        <pc:sldMasterMkLst>
          <pc:docMk/>
          <pc:sldMasterMk cId="0" sldId="2147483648"/>
        </pc:sldMasterMkLst>
        <pc:sldLayoutChg chg="del">
          <pc:chgData name="Constantinos Tsouris" userId="28c59844-dd9a-4e5b-b44b-35d2a831d198" providerId="ADAL" clId="{A02554D5-4138-45C5-8C70-8551FC004806}" dt="2025-06-18T13:04:21.329" v="34" actId="47"/>
          <pc:sldLayoutMkLst>
            <pc:docMk/>
            <pc:sldMasterMk cId="0" sldId="2147483648"/>
            <pc:sldLayoutMk cId="0" sldId="2147483649"/>
          </pc:sldLayoutMkLst>
        </pc:sldLayoutChg>
        <pc:sldLayoutChg chg="del">
          <pc:chgData name="Constantinos Tsouris" userId="28c59844-dd9a-4e5b-b44b-35d2a831d198" providerId="ADAL" clId="{A02554D5-4138-45C5-8C70-8551FC004806}" dt="2025-06-18T13:04:33.521" v="36" actId="47"/>
          <pc:sldLayoutMkLst>
            <pc:docMk/>
            <pc:sldMasterMk cId="0" sldId="2147483648"/>
            <pc:sldLayoutMk cId="0" sldId="2147483650"/>
          </pc:sldLayoutMkLst>
        </pc:sldLayoutChg>
        <pc:sldLayoutChg chg="del">
          <pc:chgData name="Constantinos Tsouris" userId="28c59844-dd9a-4e5b-b44b-35d2a831d198" providerId="ADAL" clId="{A02554D5-4138-45C5-8C70-8551FC004806}" dt="2025-06-18T13:02:12.881" v="31" actId="47"/>
          <pc:sldLayoutMkLst>
            <pc:docMk/>
            <pc:sldMasterMk cId="0" sldId="2147483648"/>
            <pc:sldLayoutMk cId="0" sldId="2147483655"/>
          </pc:sldLayoutMkLst>
        </pc:sldLayoutChg>
        <pc:sldLayoutChg chg="del">
          <pc:chgData name="Constantinos Tsouris" userId="28c59844-dd9a-4e5b-b44b-35d2a831d198" providerId="ADAL" clId="{A02554D5-4138-45C5-8C70-8551FC004806}" dt="2025-06-18T13:02:12.881" v="3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8EA36A-5280-4211-BBDB-35DD94E3C00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712B6481-FE61-49BF-A82A-F6C4D6FCB914}">
      <dgm:prSet phldrT="[Text]"/>
      <dgm:spPr/>
      <dgm:t>
        <a:bodyPr/>
        <a:lstStyle/>
        <a:p>
          <a:r>
            <a:rPr lang="el" dirty="0"/>
            <a:t>🎓Εκπαίδευση: Μάθετε από οπουδήποτε, οποτεδήποτε</a:t>
          </a:r>
        </a:p>
      </dgm:t>
    </dgm:pt>
    <dgm:pt modelId="{AB974AB4-D342-48E5-80E5-1DA0AF05A6F7}" type="parTrans" cxnId="{AE096454-56C5-4512-A8F3-F7AC56B03835}">
      <dgm:prSet/>
      <dgm:spPr/>
      <dgm:t>
        <a:bodyPr/>
        <a:lstStyle/>
        <a:p>
          <a:endParaRPr lang="en-GB"/>
        </a:p>
      </dgm:t>
    </dgm:pt>
    <dgm:pt modelId="{E0D82732-8E56-4928-85D7-006414F7F9EB}" type="sibTrans" cxnId="{AE096454-56C5-4512-A8F3-F7AC56B03835}">
      <dgm:prSet/>
      <dgm:spPr/>
      <dgm:t>
        <a:bodyPr/>
        <a:lstStyle/>
        <a:p>
          <a:endParaRPr lang="en-GB"/>
        </a:p>
      </dgm:t>
    </dgm:pt>
    <dgm:pt modelId="{5F967A9D-6E18-46D2-9588-354B100FD315}">
      <dgm:prSet phldrT="[Text]"/>
      <dgm:spPr/>
      <dgm:t>
        <a:bodyPr/>
        <a:lstStyle/>
        <a:p>
          <a:r>
            <a:rPr lang="el" dirty="0"/>
            <a:t>📣Μάρκετινγκ: Αναπτύξτε τη φωνή ή την επωνυμία σας</a:t>
          </a:r>
        </a:p>
      </dgm:t>
    </dgm:pt>
    <dgm:pt modelId="{0541E915-4686-485E-B5C0-175E5CEE9845}" type="parTrans" cxnId="{D3190629-92F5-4909-B741-3ECA7F5610BB}">
      <dgm:prSet/>
      <dgm:spPr/>
      <dgm:t>
        <a:bodyPr/>
        <a:lstStyle/>
        <a:p>
          <a:endParaRPr lang="en-GB"/>
        </a:p>
      </dgm:t>
    </dgm:pt>
    <dgm:pt modelId="{CFFC8221-2D42-4DAA-A6D7-14D6F282E879}" type="sibTrans" cxnId="{D3190629-92F5-4909-B741-3ECA7F5610BB}">
      <dgm:prSet/>
      <dgm:spPr/>
      <dgm:t>
        <a:bodyPr/>
        <a:lstStyle/>
        <a:p>
          <a:endParaRPr lang="en-GB"/>
        </a:p>
      </dgm:t>
    </dgm:pt>
    <dgm:pt modelId="{81701F01-8C35-4DAC-AD1F-B553CCB7FB1A}">
      <dgm:prSet phldrT="[Text]"/>
      <dgm:spPr/>
      <dgm:t>
        <a:bodyPr/>
        <a:lstStyle/>
        <a:p>
          <a:r>
            <a:rPr lang="el" dirty="0"/>
            <a:t>❤️‍🩹Υγειονομική περίθαλψη: Μοιραστείτε πληροφορίες που σώζουν ζωές</a:t>
          </a:r>
        </a:p>
      </dgm:t>
    </dgm:pt>
    <dgm:pt modelId="{B586BA71-576B-4006-ACE1-A6F5C0D25AA4}" type="parTrans" cxnId="{18949128-BB9A-4EE2-A80A-A2257C2474F8}">
      <dgm:prSet/>
      <dgm:spPr/>
      <dgm:t>
        <a:bodyPr/>
        <a:lstStyle/>
        <a:p>
          <a:endParaRPr lang="en-GB"/>
        </a:p>
      </dgm:t>
    </dgm:pt>
    <dgm:pt modelId="{C732B639-00AB-4560-8721-F0A596A404C3}" type="sibTrans" cxnId="{18949128-BB9A-4EE2-A80A-A2257C2474F8}">
      <dgm:prSet/>
      <dgm:spPr/>
      <dgm:t>
        <a:bodyPr/>
        <a:lstStyle/>
        <a:p>
          <a:endParaRPr lang="en-GB"/>
        </a:p>
      </dgm:t>
    </dgm:pt>
    <dgm:pt modelId="{76F5233E-81D0-4221-8A0D-9FC6FE063985}">
      <dgm:prSet phldrT="[Text]"/>
      <dgm:spPr/>
      <dgm:t>
        <a:bodyPr/>
        <a:lstStyle/>
        <a:p>
          <a:r>
            <a:rPr lang="el" dirty="0"/>
            <a:t>▶️Ψυχαγωγία: Δημιουργήστε ή παρακολουθήστε το binge της επιλογής σας</a:t>
          </a:r>
        </a:p>
      </dgm:t>
    </dgm:pt>
    <dgm:pt modelId="{9C024A4D-1B54-4E0C-9715-351375A66A00}" type="parTrans" cxnId="{ED04CDB8-A0E3-4914-9155-0C682F57C283}">
      <dgm:prSet/>
      <dgm:spPr/>
      <dgm:t>
        <a:bodyPr/>
        <a:lstStyle/>
        <a:p>
          <a:endParaRPr lang="en-GB"/>
        </a:p>
      </dgm:t>
    </dgm:pt>
    <dgm:pt modelId="{3248564A-6A17-447F-B3BD-A8903EEF3A86}" type="sibTrans" cxnId="{ED04CDB8-A0E3-4914-9155-0C682F57C283}">
      <dgm:prSet/>
      <dgm:spPr/>
      <dgm:t>
        <a:bodyPr/>
        <a:lstStyle/>
        <a:p>
          <a:endParaRPr lang="en-GB"/>
        </a:p>
      </dgm:t>
    </dgm:pt>
    <dgm:pt modelId="{DC50B2EC-66DA-49EC-A656-2A6204DF1837}" type="pres">
      <dgm:prSet presAssocID="{728EA36A-5280-4211-BBDB-35DD94E3C00B}" presName="diagram" presStyleCnt="0">
        <dgm:presLayoutVars>
          <dgm:dir/>
          <dgm:resizeHandles val="exact"/>
        </dgm:presLayoutVars>
      </dgm:prSet>
      <dgm:spPr/>
    </dgm:pt>
    <dgm:pt modelId="{F5300199-CB99-4AC8-AD52-852C2245D5DE}" type="pres">
      <dgm:prSet presAssocID="{712B6481-FE61-49BF-A82A-F6C4D6FCB914}" presName="node" presStyleLbl="node1" presStyleIdx="0" presStyleCnt="4">
        <dgm:presLayoutVars>
          <dgm:bulletEnabled val="1"/>
        </dgm:presLayoutVars>
      </dgm:prSet>
      <dgm:spPr/>
    </dgm:pt>
    <dgm:pt modelId="{08E49A3B-7690-47A3-A2FB-E2DB3E8836ED}" type="pres">
      <dgm:prSet presAssocID="{E0D82732-8E56-4928-85D7-006414F7F9EB}" presName="sibTrans" presStyleCnt="0"/>
      <dgm:spPr/>
    </dgm:pt>
    <dgm:pt modelId="{58CDC874-803F-4505-B33F-176A7A09314A}" type="pres">
      <dgm:prSet presAssocID="{5F967A9D-6E18-46D2-9588-354B100FD315}" presName="node" presStyleLbl="node1" presStyleIdx="1" presStyleCnt="4">
        <dgm:presLayoutVars>
          <dgm:bulletEnabled val="1"/>
        </dgm:presLayoutVars>
      </dgm:prSet>
      <dgm:spPr/>
    </dgm:pt>
    <dgm:pt modelId="{E9BA607D-6002-4D48-BE5F-6971A60DC13E}" type="pres">
      <dgm:prSet presAssocID="{CFFC8221-2D42-4DAA-A6D7-14D6F282E879}" presName="sibTrans" presStyleCnt="0"/>
      <dgm:spPr/>
    </dgm:pt>
    <dgm:pt modelId="{C1EA9231-0E12-4486-BE8F-DD678DA45E2C}" type="pres">
      <dgm:prSet presAssocID="{81701F01-8C35-4DAC-AD1F-B553CCB7FB1A}" presName="node" presStyleLbl="node1" presStyleIdx="2" presStyleCnt="4">
        <dgm:presLayoutVars>
          <dgm:bulletEnabled val="1"/>
        </dgm:presLayoutVars>
      </dgm:prSet>
      <dgm:spPr/>
    </dgm:pt>
    <dgm:pt modelId="{29320F46-3546-4D8E-AA70-FBB4EC166903}" type="pres">
      <dgm:prSet presAssocID="{C732B639-00AB-4560-8721-F0A596A404C3}" presName="sibTrans" presStyleCnt="0"/>
      <dgm:spPr/>
    </dgm:pt>
    <dgm:pt modelId="{DB38668D-621F-4C1C-A130-804DC77496C4}" type="pres">
      <dgm:prSet presAssocID="{76F5233E-81D0-4221-8A0D-9FC6FE063985}" presName="node" presStyleLbl="node1" presStyleIdx="3" presStyleCnt="4">
        <dgm:presLayoutVars>
          <dgm:bulletEnabled val="1"/>
        </dgm:presLayoutVars>
      </dgm:prSet>
      <dgm:spPr/>
    </dgm:pt>
  </dgm:ptLst>
  <dgm:cxnLst>
    <dgm:cxn modelId="{AC18511D-EF72-43A0-9A42-E96991C54AE3}" type="presOf" srcId="{712B6481-FE61-49BF-A82A-F6C4D6FCB914}" destId="{F5300199-CB99-4AC8-AD52-852C2245D5DE}" srcOrd="0" destOrd="0" presId="urn:microsoft.com/office/officeart/2005/8/layout/default"/>
    <dgm:cxn modelId="{18949128-BB9A-4EE2-A80A-A2257C2474F8}" srcId="{728EA36A-5280-4211-BBDB-35DD94E3C00B}" destId="{81701F01-8C35-4DAC-AD1F-B553CCB7FB1A}" srcOrd="2" destOrd="0" parTransId="{B586BA71-576B-4006-ACE1-A6F5C0D25AA4}" sibTransId="{C732B639-00AB-4560-8721-F0A596A404C3}"/>
    <dgm:cxn modelId="{D3190629-92F5-4909-B741-3ECA7F5610BB}" srcId="{728EA36A-5280-4211-BBDB-35DD94E3C00B}" destId="{5F967A9D-6E18-46D2-9588-354B100FD315}" srcOrd="1" destOrd="0" parTransId="{0541E915-4686-485E-B5C0-175E5CEE9845}" sibTransId="{CFFC8221-2D42-4DAA-A6D7-14D6F282E879}"/>
    <dgm:cxn modelId="{A76AD85B-D0F8-48FE-BDD6-CC0606158FD2}" type="presOf" srcId="{5F967A9D-6E18-46D2-9588-354B100FD315}" destId="{58CDC874-803F-4505-B33F-176A7A09314A}" srcOrd="0" destOrd="0" presId="urn:microsoft.com/office/officeart/2005/8/layout/default"/>
    <dgm:cxn modelId="{E1AD886A-9D21-489F-9405-5CCAF9F3951F}" type="presOf" srcId="{728EA36A-5280-4211-BBDB-35DD94E3C00B}" destId="{DC50B2EC-66DA-49EC-A656-2A6204DF1837}" srcOrd="0" destOrd="0" presId="urn:microsoft.com/office/officeart/2005/8/layout/default"/>
    <dgm:cxn modelId="{AE096454-56C5-4512-A8F3-F7AC56B03835}" srcId="{728EA36A-5280-4211-BBDB-35DD94E3C00B}" destId="{712B6481-FE61-49BF-A82A-F6C4D6FCB914}" srcOrd="0" destOrd="0" parTransId="{AB974AB4-D342-48E5-80E5-1DA0AF05A6F7}" sibTransId="{E0D82732-8E56-4928-85D7-006414F7F9EB}"/>
    <dgm:cxn modelId="{F93D9088-B5D7-46EA-943D-4A8039D054EE}" type="presOf" srcId="{81701F01-8C35-4DAC-AD1F-B553CCB7FB1A}" destId="{C1EA9231-0E12-4486-BE8F-DD678DA45E2C}" srcOrd="0" destOrd="0" presId="urn:microsoft.com/office/officeart/2005/8/layout/default"/>
    <dgm:cxn modelId="{4E96309F-E08A-409F-9F9D-E8D0DC1D6315}" type="presOf" srcId="{76F5233E-81D0-4221-8A0D-9FC6FE063985}" destId="{DB38668D-621F-4C1C-A130-804DC77496C4}" srcOrd="0" destOrd="0" presId="urn:microsoft.com/office/officeart/2005/8/layout/default"/>
    <dgm:cxn modelId="{ED04CDB8-A0E3-4914-9155-0C682F57C283}" srcId="{728EA36A-5280-4211-BBDB-35DD94E3C00B}" destId="{76F5233E-81D0-4221-8A0D-9FC6FE063985}" srcOrd="3" destOrd="0" parTransId="{9C024A4D-1B54-4E0C-9715-351375A66A00}" sibTransId="{3248564A-6A17-447F-B3BD-A8903EEF3A86}"/>
    <dgm:cxn modelId="{362AEB8A-8A43-4118-989B-02E99B347739}" type="presParOf" srcId="{DC50B2EC-66DA-49EC-A656-2A6204DF1837}" destId="{F5300199-CB99-4AC8-AD52-852C2245D5DE}" srcOrd="0" destOrd="0" presId="urn:microsoft.com/office/officeart/2005/8/layout/default"/>
    <dgm:cxn modelId="{8CDC07AB-8507-470D-BCD2-CB5C3F9A4AD9}" type="presParOf" srcId="{DC50B2EC-66DA-49EC-A656-2A6204DF1837}" destId="{08E49A3B-7690-47A3-A2FB-E2DB3E8836ED}" srcOrd="1" destOrd="0" presId="urn:microsoft.com/office/officeart/2005/8/layout/default"/>
    <dgm:cxn modelId="{D5DE0971-1617-40C2-8D17-9388D9B1DE1A}" type="presParOf" srcId="{DC50B2EC-66DA-49EC-A656-2A6204DF1837}" destId="{58CDC874-803F-4505-B33F-176A7A09314A}" srcOrd="2" destOrd="0" presId="urn:microsoft.com/office/officeart/2005/8/layout/default"/>
    <dgm:cxn modelId="{71088750-F58E-4F75-B6F5-DEF09541EA1B}" type="presParOf" srcId="{DC50B2EC-66DA-49EC-A656-2A6204DF1837}" destId="{E9BA607D-6002-4D48-BE5F-6971A60DC13E}" srcOrd="3" destOrd="0" presId="urn:microsoft.com/office/officeart/2005/8/layout/default"/>
    <dgm:cxn modelId="{ACB03032-C25D-4ACA-99DE-10FC2A64C1A0}" type="presParOf" srcId="{DC50B2EC-66DA-49EC-A656-2A6204DF1837}" destId="{C1EA9231-0E12-4486-BE8F-DD678DA45E2C}" srcOrd="4" destOrd="0" presId="urn:microsoft.com/office/officeart/2005/8/layout/default"/>
    <dgm:cxn modelId="{296EC5A7-3C7E-41ED-8182-4DC15C34E48D}" type="presParOf" srcId="{DC50B2EC-66DA-49EC-A656-2A6204DF1837}" destId="{29320F46-3546-4D8E-AA70-FBB4EC166903}" srcOrd="5" destOrd="0" presId="urn:microsoft.com/office/officeart/2005/8/layout/default"/>
    <dgm:cxn modelId="{F8BD7791-8F35-4923-8943-FF9E9E182F21}" type="presParOf" srcId="{DC50B2EC-66DA-49EC-A656-2A6204DF1837}" destId="{DB38668D-621F-4C1C-A130-804DC77496C4}"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179BE9-490C-46D4-903E-C67BD96F3CF3}"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GB"/>
        </a:p>
      </dgm:t>
    </dgm:pt>
    <dgm:pt modelId="{CA249CCC-57D2-48B7-9A8C-302D13DB4BEB}">
      <dgm:prSet phldrT="[Text]"/>
      <dgm:spPr/>
      <dgm:t>
        <a:bodyPr/>
        <a:lstStyle/>
        <a:p>
          <a:pPr>
            <a:buNone/>
          </a:pPr>
          <a:r>
            <a:rPr lang="el" dirty="0"/>
            <a:t>ΚΑΝΤΕ: </a:t>
          </a:r>
          <a:br>
            <a:rPr lang="en-GB" dirty="0"/>
          </a:br>
          <a:r>
            <a:rPr lang="el" dirty="0"/>
            <a:t>Δημιουργήστε πρωτότυπο έργο Πηγές αναφοράς Μοιραστείτε με ειλικρίνεια</a:t>
          </a:r>
        </a:p>
      </dgm:t>
    </dgm:pt>
    <dgm:pt modelId="{3886F612-069B-4E56-A265-27FF9937957E}" type="parTrans" cxnId="{3BC9ABAD-6997-4756-A94B-79F59FE25EDB}">
      <dgm:prSet/>
      <dgm:spPr/>
      <dgm:t>
        <a:bodyPr/>
        <a:lstStyle/>
        <a:p>
          <a:endParaRPr lang="en-GB"/>
        </a:p>
      </dgm:t>
    </dgm:pt>
    <dgm:pt modelId="{33B541C4-F07E-462C-A6CC-B2289F9591AE}" type="sibTrans" cxnId="{3BC9ABAD-6997-4756-A94B-79F59FE25EDB}">
      <dgm:prSet/>
      <dgm:spPr/>
      <dgm:t>
        <a:bodyPr/>
        <a:lstStyle/>
        <a:p>
          <a:endParaRPr lang="en-GB"/>
        </a:p>
      </dgm:t>
    </dgm:pt>
    <dgm:pt modelId="{D3FE44A4-AB6B-4064-BBB1-FD8EBEBDFEC1}">
      <dgm:prSet/>
      <dgm:spPr/>
      <dgm:t>
        <a:bodyPr/>
        <a:lstStyle/>
        <a:p>
          <a:pPr>
            <a:buNone/>
          </a:pPr>
          <a:r>
            <a:rPr lang="el"/>
            <a:t>ΠΡΟΣΟΧΗ: Αποφύγετε </a:t>
          </a:r>
          <a:r>
            <a:rPr lang="el" dirty="0"/>
            <a:t>τη λογοκλοπή. Μην παραπλανάτε ή εκφοβίζετε. Εξισορροπήστε τον χρόνο που περνάτε μπροστά στην οθόνη.</a:t>
          </a:r>
        </a:p>
      </dgm:t>
    </dgm:pt>
    <dgm:pt modelId="{4FD2D277-693A-4DF4-B719-9141898E55DE}" type="parTrans" cxnId="{25CF02BB-597C-4F7E-89D7-94F0DAF8EE70}">
      <dgm:prSet/>
      <dgm:spPr/>
      <dgm:t>
        <a:bodyPr/>
        <a:lstStyle/>
        <a:p>
          <a:endParaRPr lang="en-GB"/>
        </a:p>
      </dgm:t>
    </dgm:pt>
    <dgm:pt modelId="{81465A34-E50C-4811-8A0C-0608B32A9FFB}" type="sibTrans" cxnId="{25CF02BB-597C-4F7E-89D7-94F0DAF8EE70}">
      <dgm:prSet/>
      <dgm:spPr/>
      <dgm:t>
        <a:bodyPr/>
        <a:lstStyle/>
        <a:p>
          <a:endParaRPr lang="en-GB"/>
        </a:p>
      </dgm:t>
    </dgm:pt>
    <dgm:pt modelId="{B40ACE3A-E349-476E-A6BF-0C32B000302B}" type="pres">
      <dgm:prSet presAssocID="{72179BE9-490C-46D4-903E-C67BD96F3CF3}" presName="Name0" presStyleCnt="0">
        <dgm:presLayoutVars>
          <dgm:chMax val="2"/>
          <dgm:chPref val="2"/>
          <dgm:dir/>
          <dgm:animOne/>
          <dgm:resizeHandles val="exact"/>
        </dgm:presLayoutVars>
      </dgm:prSet>
      <dgm:spPr/>
    </dgm:pt>
    <dgm:pt modelId="{FA00591E-A52B-4134-B6F3-DC04E5905102}" type="pres">
      <dgm:prSet presAssocID="{72179BE9-490C-46D4-903E-C67BD96F3CF3}" presName="Background" presStyleLbl="bgImgPlace1" presStyleIdx="0" presStyleCnt="1"/>
      <dgm:spPr/>
    </dgm:pt>
    <dgm:pt modelId="{4A9A7504-F299-47A1-B508-A172F2E28F3E}" type="pres">
      <dgm:prSet presAssocID="{72179BE9-490C-46D4-903E-C67BD96F3CF3}" presName="ParentText1" presStyleLbl="revTx" presStyleIdx="0" presStyleCnt="2">
        <dgm:presLayoutVars>
          <dgm:chMax val="0"/>
          <dgm:chPref val="0"/>
          <dgm:bulletEnabled val="1"/>
        </dgm:presLayoutVars>
      </dgm:prSet>
      <dgm:spPr/>
    </dgm:pt>
    <dgm:pt modelId="{313AC0D6-423A-4C66-A625-C6405C5097AC}" type="pres">
      <dgm:prSet presAssocID="{72179BE9-490C-46D4-903E-C67BD96F3CF3}" presName="ParentText2" presStyleLbl="revTx" presStyleIdx="1" presStyleCnt="2">
        <dgm:presLayoutVars>
          <dgm:chMax val="0"/>
          <dgm:chPref val="0"/>
          <dgm:bulletEnabled val="1"/>
        </dgm:presLayoutVars>
      </dgm:prSet>
      <dgm:spPr/>
    </dgm:pt>
    <dgm:pt modelId="{4527D0C2-F7CC-4CA9-BA4A-5501AB2CFD20}" type="pres">
      <dgm:prSet presAssocID="{72179BE9-490C-46D4-903E-C67BD96F3CF3}" presName="Plus" presStyleLbl="alignNode1" presStyleIdx="0" presStyleCnt="2"/>
      <dgm:spPr/>
    </dgm:pt>
    <dgm:pt modelId="{09852745-73A0-4BC9-BEAA-00C3B655BB08}" type="pres">
      <dgm:prSet presAssocID="{72179BE9-490C-46D4-903E-C67BD96F3CF3}" presName="Minus" presStyleLbl="alignNode1" presStyleIdx="1" presStyleCnt="2"/>
      <dgm:spPr/>
    </dgm:pt>
    <dgm:pt modelId="{5C2B01AE-FBB1-4AEC-A891-7A717BB8025B}" type="pres">
      <dgm:prSet presAssocID="{72179BE9-490C-46D4-903E-C67BD96F3CF3}" presName="Divider" presStyleLbl="parChTrans1D1" presStyleIdx="0" presStyleCnt="1"/>
      <dgm:spPr/>
    </dgm:pt>
  </dgm:ptLst>
  <dgm:cxnLst>
    <dgm:cxn modelId="{93EB724C-8FA9-4A60-A283-504611DADDA5}" type="presOf" srcId="{72179BE9-490C-46D4-903E-C67BD96F3CF3}" destId="{B40ACE3A-E349-476E-A6BF-0C32B000302B}" srcOrd="0" destOrd="0" presId="urn:microsoft.com/office/officeart/2009/3/layout/PlusandMinus"/>
    <dgm:cxn modelId="{3F787297-3A75-470D-ABD1-343E41ABEB79}" type="presOf" srcId="{D3FE44A4-AB6B-4064-BBB1-FD8EBEBDFEC1}" destId="{313AC0D6-423A-4C66-A625-C6405C5097AC}" srcOrd="0" destOrd="0" presId="urn:microsoft.com/office/officeart/2009/3/layout/PlusandMinus"/>
    <dgm:cxn modelId="{3BC9ABAD-6997-4756-A94B-79F59FE25EDB}" srcId="{72179BE9-490C-46D4-903E-C67BD96F3CF3}" destId="{CA249CCC-57D2-48B7-9A8C-302D13DB4BEB}" srcOrd="0" destOrd="0" parTransId="{3886F612-069B-4E56-A265-27FF9937957E}" sibTransId="{33B541C4-F07E-462C-A6CC-B2289F9591AE}"/>
    <dgm:cxn modelId="{25CF02BB-597C-4F7E-89D7-94F0DAF8EE70}" srcId="{72179BE9-490C-46D4-903E-C67BD96F3CF3}" destId="{D3FE44A4-AB6B-4064-BBB1-FD8EBEBDFEC1}" srcOrd="1" destOrd="0" parTransId="{4FD2D277-693A-4DF4-B719-9141898E55DE}" sibTransId="{81465A34-E50C-4811-8A0C-0608B32A9FFB}"/>
    <dgm:cxn modelId="{62FA7DFE-482B-4843-BA09-A0C6CF4EEBF8}" type="presOf" srcId="{CA249CCC-57D2-48B7-9A8C-302D13DB4BEB}" destId="{4A9A7504-F299-47A1-B508-A172F2E28F3E}" srcOrd="0" destOrd="0" presId="urn:microsoft.com/office/officeart/2009/3/layout/PlusandMinus"/>
    <dgm:cxn modelId="{14909E32-1078-4CD3-98E6-65ECA8789887}" type="presParOf" srcId="{B40ACE3A-E349-476E-A6BF-0C32B000302B}" destId="{FA00591E-A52B-4134-B6F3-DC04E5905102}" srcOrd="0" destOrd="0" presId="urn:microsoft.com/office/officeart/2009/3/layout/PlusandMinus"/>
    <dgm:cxn modelId="{2933E3DB-7AA1-4613-A7E2-C7832AED7FDC}" type="presParOf" srcId="{B40ACE3A-E349-476E-A6BF-0C32B000302B}" destId="{4A9A7504-F299-47A1-B508-A172F2E28F3E}" srcOrd="1" destOrd="0" presId="urn:microsoft.com/office/officeart/2009/3/layout/PlusandMinus"/>
    <dgm:cxn modelId="{4BE5A648-7E33-4538-9BB8-76FEEF59D16B}" type="presParOf" srcId="{B40ACE3A-E349-476E-A6BF-0C32B000302B}" destId="{313AC0D6-423A-4C66-A625-C6405C5097AC}" srcOrd="2" destOrd="0" presId="urn:microsoft.com/office/officeart/2009/3/layout/PlusandMinus"/>
    <dgm:cxn modelId="{7A935429-D6EE-40BC-ABC9-9469FBDF9BF9}" type="presParOf" srcId="{B40ACE3A-E349-476E-A6BF-0C32B000302B}" destId="{4527D0C2-F7CC-4CA9-BA4A-5501AB2CFD20}" srcOrd="3" destOrd="0" presId="urn:microsoft.com/office/officeart/2009/3/layout/PlusandMinus"/>
    <dgm:cxn modelId="{C20F55E6-7FD5-488B-BF53-3C86D8D94FA4}" type="presParOf" srcId="{B40ACE3A-E349-476E-A6BF-0C32B000302B}" destId="{09852745-73A0-4BC9-BEAA-00C3B655BB08}" srcOrd="4" destOrd="0" presId="urn:microsoft.com/office/officeart/2009/3/layout/PlusandMinus"/>
    <dgm:cxn modelId="{C50B98E2-3C73-4676-B11A-D713C485BDFA}" type="presParOf" srcId="{B40ACE3A-E349-476E-A6BF-0C32B000302B}" destId="{5C2B01AE-FBB1-4AEC-A891-7A717BB8025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00199-CB99-4AC8-AD52-852C2245D5DE}">
      <dsp:nvSpPr>
        <dsp:cNvPr id="0" name=""/>
        <dsp:cNvSpPr/>
      </dsp:nvSpPr>
      <dsp:spPr>
        <a:xfrm>
          <a:off x="992" y="194138"/>
          <a:ext cx="3869531" cy="23217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🎓Εκπαίδευση: Μάθετε από οπουδήποτε, οποτεδήποτε</a:t>
          </a:r>
        </a:p>
      </dsp:txBody>
      <dsp:txXfrm>
        <a:off x="992" y="194138"/>
        <a:ext cx="3869531" cy="2321718"/>
      </dsp:txXfrm>
    </dsp:sp>
    <dsp:sp modelId="{58CDC874-803F-4505-B33F-176A7A09314A}">
      <dsp:nvSpPr>
        <dsp:cNvPr id="0" name=""/>
        <dsp:cNvSpPr/>
      </dsp:nvSpPr>
      <dsp:spPr>
        <a:xfrm>
          <a:off x="4257476" y="194138"/>
          <a:ext cx="3869531" cy="23217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📣Μάρκετινγκ: Αναπτύξτε τη φωνή ή την επωνυμία σας</a:t>
          </a:r>
        </a:p>
      </dsp:txBody>
      <dsp:txXfrm>
        <a:off x="4257476" y="194138"/>
        <a:ext cx="3869531" cy="2321718"/>
      </dsp:txXfrm>
    </dsp:sp>
    <dsp:sp modelId="{C1EA9231-0E12-4486-BE8F-DD678DA45E2C}">
      <dsp:nvSpPr>
        <dsp:cNvPr id="0" name=""/>
        <dsp:cNvSpPr/>
      </dsp:nvSpPr>
      <dsp:spPr>
        <a:xfrm>
          <a:off x="992" y="2902810"/>
          <a:ext cx="3869531" cy="23217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❤️‍🩹Υγειονομική περίθαλψη: Μοιραστείτε πληροφορίες που σώζουν ζωές</a:t>
          </a:r>
        </a:p>
      </dsp:txBody>
      <dsp:txXfrm>
        <a:off x="992" y="2902810"/>
        <a:ext cx="3869531" cy="2321718"/>
      </dsp:txXfrm>
    </dsp:sp>
    <dsp:sp modelId="{DB38668D-621F-4C1C-A130-804DC77496C4}">
      <dsp:nvSpPr>
        <dsp:cNvPr id="0" name=""/>
        <dsp:cNvSpPr/>
      </dsp:nvSpPr>
      <dsp:spPr>
        <a:xfrm>
          <a:off x="4257476" y="2902810"/>
          <a:ext cx="3869531" cy="23217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▶️Ψυχαγωγία: Δημιουργήστε ή παρακολουθήστε το binge της επιλογής σας</a:t>
          </a:r>
        </a:p>
      </dsp:txBody>
      <dsp:txXfrm>
        <a:off x="4257476" y="2902810"/>
        <a:ext cx="3869531" cy="2321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0591E-A52B-4134-B6F3-DC04E5905102}">
      <dsp:nvSpPr>
        <dsp:cNvPr id="0" name=""/>
        <dsp:cNvSpPr/>
      </dsp:nvSpPr>
      <dsp:spPr>
        <a:xfrm>
          <a:off x="731520" y="1247782"/>
          <a:ext cx="7071360" cy="3654435"/>
        </a:xfrm>
        <a:prstGeom prst="rect">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9A7504-F299-47A1-B508-A172F2E28F3E}">
      <dsp:nvSpPr>
        <dsp:cNvPr id="0" name=""/>
        <dsp:cNvSpPr/>
      </dsp:nvSpPr>
      <dsp:spPr>
        <a:xfrm>
          <a:off x="942848" y="1675172"/>
          <a:ext cx="3283712" cy="3126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1155700">
            <a:lnSpc>
              <a:spcPct val="90000"/>
            </a:lnSpc>
            <a:spcBef>
              <a:spcPct val="0"/>
            </a:spcBef>
            <a:spcAft>
              <a:spcPct val="35000"/>
            </a:spcAft>
            <a:buNone/>
          </a:pPr>
          <a:r>
            <a:rPr lang="el" sz="2600" kern="1200" dirty="0"/>
            <a:t>ΚΑΝΤΕ: </a:t>
          </a:r>
          <a:br>
            <a:rPr lang="en-GB" sz="2600" kern="1200" dirty="0"/>
          </a:br>
          <a:r>
            <a:rPr lang="el" sz="2600" kern="1200" dirty="0"/>
            <a:t>Δημιουργήστε πρωτότυπο έργο Πηγές αναφοράς Μοιραστείτε με ειλικρίνεια</a:t>
          </a:r>
        </a:p>
      </dsp:txBody>
      <dsp:txXfrm>
        <a:off x="942848" y="1675172"/>
        <a:ext cx="3283712" cy="3126325"/>
      </dsp:txXfrm>
    </dsp:sp>
    <dsp:sp modelId="{313AC0D6-423A-4C66-A625-C6405C5097AC}">
      <dsp:nvSpPr>
        <dsp:cNvPr id="0" name=""/>
        <dsp:cNvSpPr/>
      </dsp:nvSpPr>
      <dsp:spPr>
        <a:xfrm>
          <a:off x="4299712" y="1675172"/>
          <a:ext cx="3283712" cy="3126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1155700">
            <a:lnSpc>
              <a:spcPct val="90000"/>
            </a:lnSpc>
            <a:spcBef>
              <a:spcPct val="0"/>
            </a:spcBef>
            <a:spcAft>
              <a:spcPct val="35000"/>
            </a:spcAft>
            <a:buNone/>
          </a:pPr>
          <a:r>
            <a:rPr lang="el" sz="2600" kern="1200"/>
            <a:t>ΠΡΟΣΟΧΗ: Αποφύγετε </a:t>
          </a:r>
          <a:r>
            <a:rPr lang="el" sz="2600" kern="1200" dirty="0"/>
            <a:t>τη λογοκλοπή. Μην παραπλανάτε ή εκφοβίζετε. Εξισορροπήστε τον χρόνο που περνάτε μπροστά στην οθόνη.</a:t>
          </a:r>
        </a:p>
      </dsp:txBody>
      <dsp:txXfrm>
        <a:off x="4299712" y="1675172"/>
        <a:ext cx="3283712" cy="3126325"/>
      </dsp:txXfrm>
    </dsp:sp>
    <dsp:sp modelId="{4527D0C2-F7CC-4CA9-BA4A-5501AB2CFD20}">
      <dsp:nvSpPr>
        <dsp:cNvPr id="0" name=""/>
        <dsp:cNvSpPr/>
      </dsp:nvSpPr>
      <dsp:spPr>
        <a:xfrm>
          <a:off x="0" y="516449"/>
          <a:ext cx="1381760" cy="1381760"/>
        </a:xfrm>
        <a:prstGeom prst="plus">
          <a:avLst>
            <a:gd name="adj" fmla="val 328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852745-73A0-4BC9-BEAA-00C3B655BB08}">
      <dsp:nvSpPr>
        <dsp:cNvPr id="0" name=""/>
        <dsp:cNvSpPr/>
      </dsp:nvSpPr>
      <dsp:spPr>
        <a:xfrm>
          <a:off x="6827520" y="1013363"/>
          <a:ext cx="1300480" cy="44566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2B01AE-FBB1-4AEC-A891-7A717BB8025B}">
      <dsp:nvSpPr>
        <dsp:cNvPr id="0" name=""/>
        <dsp:cNvSpPr/>
      </dsp:nvSpPr>
      <dsp:spPr>
        <a:xfrm>
          <a:off x="4267200" y="1681857"/>
          <a:ext cx="812" cy="2985941"/>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1200"/>
              </a:spcBef>
              <a:spcAft>
                <a:spcPts val="0"/>
              </a:spcAft>
              <a:buClr>
                <a:srgbClr val="616161"/>
              </a:buClr>
              <a:buSzPct val="100000"/>
              <a:buFontTx/>
              <a:buChar char="-"/>
            </a:pPr>
            <a:r>
              <a:rPr lang="el" dirty="0"/>
              <a:t>Πνευματικά δικαιώματα και ορθή χρήση</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Κατά τη δημιουργία ψηφιακού περιεχομένου, είναι σημαντικό να σέβεστε τους νόμους περί πνευματικών δικαιωμάτων. Αυτό σημαίνει ότι δεν πρέπει να χρησιμοποιείτε το έργο άλλων ατόμων (όπως μουσική, εικόνες ή βίντεο) χωρίς άδεια. Ωστόσο, υπάρχει κάτι που ονομάζεται «δίκαιη χρήση», το οποίο σας επιτρέπει να χρησιμοποιείτε μικρά μέρη υλικού που προστατεύεται από πνευματικά δικαιώματα υπό ορισμένες συνθήκες, όπως για σχολιασμό ή κριτική.</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r>
              <a:rPr lang="el" dirty="0"/>
              <a:t>Να είσαι υπεύθυνος δημιουργός περιεχομένου</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Ως δημιουργός περιεχομένου, έχετε την ευθύνη να δημιουργείτε και να κοινοποιείτε περιεχόμενο που είναι αληθές, σεβαστό και κατάλληλο. Αποφύγετε τη διάδοση παραπληροφόρησης ή την εμπλοκή σε επιβλαβείς </a:t>
            </a:r>
            <a:r>
              <a:rPr lang="el" sz="1200" dirty="0" err="1">
                <a:solidFill>
                  <a:srgbClr val="2C2C2C"/>
                </a:solidFill>
                <a:effectLst/>
                <a:latin typeface="Calibri" panose="020F0502020204030204" pitchFamily="34" charset="0"/>
                <a:ea typeface="Calibri" panose="020F0502020204030204" pitchFamily="34" charset="0"/>
              </a:rPr>
              <a:t>συμπεριφορές </a:t>
            </a:r>
            <a:r>
              <a:rPr lang="el" sz="1200" dirty="0">
                <a:solidFill>
                  <a:srgbClr val="2C2C2C"/>
                </a:solidFill>
                <a:effectLst/>
                <a:latin typeface="Calibri" panose="020F0502020204030204" pitchFamily="34" charset="0"/>
                <a:ea typeface="Calibri" panose="020F0502020204030204" pitchFamily="34" charset="0"/>
              </a:rPr>
              <a:t>, όπως ο διαδικτυακός εκφοβισμός. Το περιεχόμενό σας μπορεί να επηρεάσει άλλους, γι' αυτό λάβετε πάντα υπόψη τον αντίκτυπο αυτού που κοινοποιείτε.</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r>
              <a:rPr lang="el" dirty="0"/>
              <a:t>Ψηφιακή ευημερία</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Ενώ η δημιουργία περιεχομένου μπορεί να είναι συναρπαστική, είναι σημαντικό να διατηρείτε μια υγιή ισορροπία. Το να περνάτε πολύ χρόνο στο διαδίκτυο μπορεί να επηρεάσει την ψυχική και σωματική σας ευεξία. Φροντίστε να κάνετε διαλείμματα, να συμμετέχετε σε δραστηριότητες εκτός σύνδεσης και να δίνετε προτεραιότητα στην υγεία σας έναντι της πίεσης για συνεχή παραγωγή περιεχομένου.</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endParaRPr lang="en-GB" dirty="0"/>
          </a:p>
          <a:p>
            <a:pPr marL="0" lvl="0" indent="0" algn="l" rtl="0">
              <a:lnSpc>
                <a:spcPct val="100000"/>
              </a:lnSpc>
              <a:spcBef>
                <a:spcPts val="0"/>
              </a:spcBef>
              <a:spcAft>
                <a:spcPts val="0"/>
              </a:spcAft>
              <a:buSzPts val="1400"/>
              <a:buNone/>
            </a:pPr>
            <a:endParaRPr dirty="0"/>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d3f02dfa91_0_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2d3f02dfa9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1200"/>
              </a:spcBef>
              <a:spcAft>
                <a:spcPts val="0"/>
              </a:spcAft>
              <a:buClr>
                <a:srgbClr val="616161"/>
              </a:buClr>
              <a:buSzPct val="100000"/>
              <a:buFontTx/>
              <a:buChar char="-"/>
            </a:pPr>
            <a:r>
              <a:rPr lang="el" dirty="0"/>
              <a:t>Νομισματοποίηση</a:t>
            </a:r>
          </a:p>
          <a:p>
            <a:pPr marL="0" lvl="0" indent="0" algn="l" rtl="0">
              <a:lnSpc>
                <a:spcPct val="90000"/>
              </a:lnSpc>
              <a:spcBef>
                <a:spcPts val="1200"/>
              </a:spcBef>
              <a:spcAft>
                <a:spcPts val="0"/>
              </a:spcAft>
              <a:buClr>
                <a:srgbClr val="616161"/>
              </a:buClr>
              <a:buSzPct val="100000"/>
            </a:pPr>
            <a:r>
              <a:rPr lang="el" sz="1200" dirty="0">
                <a:solidFill>
                  <a:srgbClr val="2C2C2C"/>
                </a:solidFill>
                <a:effectLst/>
                <a:latin typeface="Calibri" panose="020F0502020204030204" pitchFamily="34" charset="0"/>
                <a:ea typeface="Calibri" panose="020F0502020204030204" pitchFamily="34" charset="0"/>
              </a:rPr>
              <a:t>Η δημιουργία εσόδων είναι η διαδικασία απόκτησης χρημάτων από το ψηφιακό σας περιεχόμενο. Πολλοί δημιουργοί περιεχομένου χρησιμοποιούν πλατφόρμες όπως </a:t>
            </a:r>
            <a:r>
              <a:rPr lang="el" sz="1200" b="1" dirty="0">
                <a:solidFill>
                  <a:srgbClr val="2C2C2C"/>
                </a:solidFill>
                <a:effectLst/>
                <a:latin typeface="Calibri" panose="020F0502020204030204" pitchFamily="34" charset="0"/>
                <a:ea typeface="Calibri" panose="020F0502020204030204" pitchFamily="34" charset="0"/>
              </a:rPr>
              <a:t>το YouTube </a:t>
            </a:r>
            <a:r>
              <a:rPr lang="el" sz="1200" dirty="0">
                <a:solidFill>
                  <a:srgbClr val="2C2C2C"/>
                </a:solidFill>
                <a:effectLst/>
                <a:latin typeface="Calibri" panose="020F0502020204030204" pitchFamily="34" charset="0"/>
                <a:ea typeface="Calibri" panose="020F0502020204030204" pitchFamily="34" charset="0"/>
              </a:rPr>
              <a:t>, </a:t>
            </a:r>
            <a:r>
              <a:rPr lang="el" sz="1200" b="1" dirty="0">
                <a:solidFill>
                  <a:srgbClr val="2C2C2C"/>
                </a:solidFill>
                <a:effectLst/>
                <a:latin typeface="Calibri" panose="020F0502020204030204" pitchFamily="34" charset="0"/>
                <a:ea typeface="Calibri" panose="020F0502020204030204" pitchFamily="34" charset="0"/>
              </a:rPr>
              <a:t>το Twitch </a:t>
            </a:r>
            <a:r>
              <a:rPr lang="el" sz="1200" dirty="0">
                <a:solidFill>
                  <a:srgbClr val="2C2C2C"/>
                </a:solidFill>
                <a:effectLst/>
                <a:latin typeface="Calibri" panose="020F0502020204030204" pitchFamily="34" charset="0"/>
                <a:ea typeface="Calibri" panose="020F0502020204030204" pitchFamily="34" charset="0"/>
              </a:rPr>
              <a:t>και </a:t>
            </a:r>
            <a:r>
              <a:rPr lang="el" sz="1200" b="1" dirty="0">
                <a:solidFill>
                  <a:srgbClr val="2C2C2C"/>
                </a:solidFill>
                <a:effectLst/>
                <a:latin typeface="Calibri" panose="020F0502020204030204" pitchFamily="34" charset="0"/>
                <a:ea typeface="Calibri" panose="020F0502020204030204" pitchFamily="34" charset="0"/>
              </a:rPr>
              <a:t>το Patreon </a:t>
            </a:r>
            <a:r>
              <a:rPr lang="el" sz="1200" dirty="0">
                <a:solidFill>
                  <a:srgbClr val="2C2C2C"/>
                </a:solidFill>
                <a:effectLst/>
                <a:latin typeface="Calibri" panose="020F0502020204030204" pitchFamily="34" charset="0"/>
                <a:ea typeface="Calibri" panose="020F0502020204030204" pitchFamily="34" charset="0"/>
              </a:rPr>
              <a:t>για να δημιουργήσουν εισόδημα από τα βίντεό τους, τις ροές ή άλλο ψηφιακό περιεχόμενο. Υπάρχουν διάφοροι τρόποι για να δημιουργήσετε έσοδα από το περιεχόμενό σας, όπως έσοδα από διαφημίσεις, χορηγίες ή προσφορά αποκλειστικού περιεχομένου σε συνδρομητές που πληρώνουν.</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r>
              <a:rPr lang="el" dirty="0"/>
              <a:t>Έσοδα από διαφημίσεις</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Πλατφόρμες όπως το YouTube επιτρέπουν στους δημιουργούς να κερδίζουν χρήματα μέσω διαφημίσεων που αναπαράγονται πριν ή κατά τη διάρκεια των βίντεό τους. Όσο περισσότερες προβολές και αλληλεπίδραση συγκεντρώνει το περιεχόμενό σας, τόσο περισσότερα χρήματα μπορείτε να κερδίσετε από τις διαφημίσεις. Ωστόσο, για να αρχίσετε να κερδίζετε έσοδα από διαφημίσεις, συνήθως πρέπει να πληροίτε ορισμένα κριτήρια, όπως να έχετε έναν ελάχιστο αριθμό συνδρομητών ή ωρών παρακολούθησης.</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r>
              <a:rPr lang="el" dirty="0"/>
              <a:t>Χορηγίες και συμφωνίες με επωνυμίες</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Καθώς το κοινό σας μεγαλώνει, οι επωνυμίες ενδέχεται να σας προσεγγίσουν για συμφωνίες χορηγίας. Αυτό θα μπορούσε να περιλαμβάνει την προώθηση ενός προϊόντος ή μιας υπηρεσίας στο περιεχόμενό σας με αντάλλαγμα πληρωμή ή δωρεάν προϊόντα. Είναι σημαντικό να συνεργάζεστε μόνο με επωνυμίες που ευθυγραμμίζονται με τις αξίες και το κοινό σας, για να διατηρήσετε την εμπιστοσύνη και την αυθεντικότητα.</a:t>
            </a:r>
          </a:p>
          <a:p>
            <a:pPr marL="285750" lvl="0" indent="-285750" algn="l" rtl="0">
              <a:lnSpc>
                <a:spcPct val="90000"/>
              </a:lnSpc>
              <a:spcBef>
                <a:spcPts val="1200"/>
              </a:spcBef>
              <a:spcAft>
                <a:spcPts val="0"/>
              </a:spcAft>
              <a:buClr>
                <a:srgbClr val="616161"/>
              </a:buClr>
              <a:buSzPct val="100000"/>
              <a:buFontTx/>
              <a:buChar char="-"/>
            </a:pPr>
            <a:endParaRPr lang="en-GB" dirty="0"/>
          </a:p>
          <a:p>
            <a:pPr marL="285750" lvl="0" indent="-285750" algn="l" rtl="0">
              <a:lnSpc>
                <a:spcPct val="90000"/>
              </a:lnSpc>
              <a:spcBef>
                <a:spcPts val="1200"/>
              </a:spcBef>
              <a:spcAft>
                <a:spcPts val="0"/>
              </a:spcAft>
              <a:buClr>
                <a:srgbClr val="616161"/>
              </a:buClr>
              <a:buSzPct val="100000"/>
              <a:buFontTx/>
              <a:buChar char="-"/>
            </a:pPr>
            <a:r>
              <a:rPr lang="el" dirty="0"/>
              <a:t>Συμμετοχική χρηματοδότηση και συνδρομές</a:t>
            </a:r>
          </a:p>
          <a:p>
            <a:pPr marL="0" indent="0">
              <a:spcBef>
                <a:spcPts val="1200"/>
              </a:spcBef>
              <a:buSzPct val="100000"/>
            </a:pPr>
            <a:r>
              <a:rPr lang="el" sz="1200" dirty="0">
                <a:solidFill>
                  <a:srgbClr val="2C2C2C"/>
                </a:solidFill>
                <a:effectLst/>
                <a:latin typeface="Calibri" panose="020F0502020204030204" pitchFamily="34" charset="0"/>
                <a:ea typeface="Calibri" panose="020F0502020204030204" pitchFamily="34" charset="0"/>
              </a:rPr>
              <a:t>Πλατφόρμες όπως το Patreon ή το Ko-fi επιτρέπουν στους δημιουργούς να κερδίζουν χρήματα απευθείας από τους θαυμαστές τους μέσω δωρεών ή συνδρομών. Σε αντάλλαγμα, οι θαυμαστές ενδέχεται να λαμβάνουν αποκλειστικό περιεχόμενο, πρώιμη πρόσβαση σε νέες κυκλοφορίες ή άλλα προνόμια. Αυτό το μοντέλο είναι δημοφιλές μεταξύ των δημιουργών που έχουν μια αφοσιωμένη βάση θαυμαστών και θέλουν να προσφέρουν κάτι επιπλέον σε αντάλλαγμα για υποστήριξη.</a:t>
            </a:r>
          </a:p>
          <a:p>
            <a:pPr marL="285750" lvl="0" indent="-285750" algn="l" rtl="0">
              <a:lnSpc>
                <a:spcPct val="90000"/>
              </a:lnSpc>
              <a:spcBef>
                <a:spcPts val="1200"/>
              </a:spcBef>
              <a:spcAft>
                <a:spcPts val="0"/>
              </a:spcAft>
              <a:buClr>
                <a:srgbClr val="616161"/>
              </a:buClr>
              <a:buSzPct val="100000"/>
              <a:buFontTx/>
              <a:buChar char="-"/>
            </a:pPr>
            <a:endParaRPr lang="en-GB" dirty="0"/>
          </a:p>
          <a:p>
            <a:pPr marL="0" lvl="0" indent="0" algn="l" rtl="0">
              <a:lnSpc>
                <a:spcPct val="100000"/>
              </a:lnSpc>
              <a:spcBef>
                <a:spcPts val="0"/>
              </a:spcBef>
              <a:spcAft>
                <a:spcPts val="0"/>
              </a:spcAft>
              <a:buSzPts val="1400"/>
              <a:buNone/>
            </a:pPr>
            <a:endParaRPr dirty="0"/>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290332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6.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0.png"/><Relationship Id="rId11" Type="http://schemas.openxmlformats.org/officeDocument/2006/relationships/image" Target="../media/image2.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37.png"/><Relationship Id="rId7" Type="http://schemas.openxmlformats.org/officeDocument/2006/relationships/image" Target="../media/image30.png"/><Relationship Id="rId12"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Ηθική &amp; Ψηφιακή Ευημερία</a:t>
            </a:r>
            <a:endParaRPr dirty="0"/>
          </a:p>
        </p:txBody>
      </p:sp>
      <p:graphicFrame>
        <p:nvGraphicFramePr>
          <p:cNvPr id="6" name="Diagram 5">
            <a:extLst>
              <a:ext uri="{FF2B5EF4-FFF2-40B4-BE49-F238E27FC236}">
                <a16:creationId xmlns:a16="http://schemas.microsoft.com/office/drawing/2014/main" id="{70B80604-E6F9-5A0E-C6C6-6B390E27809B}"/>
              </a:ext>
            </a:extLst>
          </p:cNvPr>
          <p:cNvGraphicFramePr/>
          <p:nvPr>
            <p:extLst>
              <p:ext uri="{D42A27DB-BD31-4B8C-83A1-F6EECF244321}">
                <p14:modId xmlns:p14="http://schemas.microsoft.com/office/powerpoint/2010/main" val="326040471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d3f02dfa91_0_2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Σύναψη</a:t>
            </a:r>
            <a:endParaRPr dirty="0"/>
          </a:p>
        </p:txBody>
      </p:sp>
      <p:sp>
        <p:nvSpPr>
          <p:cNvPr id="7" name="Rectangle 1">
            <a:extLst>
              <a:ext uri="{FF2B5EF4-FFF2-40B4-BE49-F238E27FC236}">
                <a16:creationId xmlns:a16="http://schemas.microsoft.com/office/drawing/2014/main" id="{95271900-808E-0D2E-02CD-43FEB767FD0B}"/>
              </a:ext>
            </a:extLst>
          </p:cNvPr>
          <p:cNvSpPr>
            <a:spLocks noChangeArrowheads="1"/>
          </p:cNvSpPr>
          <p:nvPr/>
        </p:nvSpPr>
        <p:spPr bwMode="auto">
          <a:xfrm>
            <a:off x="1180907" y="2789764"/>
            <a:ext cx="9778621" cy="1868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07000"/>
              </a:lnSpc>
              <a:spcAft>
                <a:spcPts val="800"/>
              </a:spcAft>
            </a:pPr>
            <a:r>
              <a:rPr lang="el" sz="1800" dirty="0">
                <a:solidFill>
                  <a:srgbClr val="2C2C2C"/>
                </a:solidFill>
                <a:effectLst/>
                <a:latin typeface="Calibri" panose="020F0502020204030204" pitchFamily="34" charset="0"/>
                <a:ea typeface="Calibri" panose="020F0502020204030204" pitchFamily="34" charset="0"/>
              </a:rPr>
              <a:t>Η δημιουργία ψηφιακού περιεχομένου είναι ένας εξαιρετικός τρόπος για να εκφραστείτε, να συνδεθείτε με άλλους, ακόμη και να κερδίσετε τα προς το ζην.</a:t>
            </a:r>
          </a:p>
          <a:p>
            <a:pPr algn="just">
              <a:lnSpc>
                <a:spcPct val="107000"/>
              </a:lnSpc>
              <a:spcAft>
                <a:spcPts val="800"/>
              </a:spcAft>
            </a:pPr>
            <a:endParaRPr lang="en-US" sz="1800" dirty="0">
              <a:solidFill>
                <a:srgbClr val="2C2C2C"/>
              </a:solidFill>
              <a:latin typeface="Calibri" panose="020F0502020204030204" pitchFamily="34" charset="0"/>
              <a:ea typeface="Calibri" panose="020F0502020204030204" pitchFamily="34" charset="0"/>
            </a:endParaRPr>
          </a:p>
          <a:p>
            <a:pPr algn="just">
              <a:lnSpc>
                <a:spcPct val="107000"/>
              </a:lnSpc>
              <a:spcAft>
                <a:spcPts val="800"/>
              </a:spcAft>
            </a:pPr>
            <a:endParaRPr lang="en-US" sz="1800" dirty="0">
              <a:solidFill>
                <a:srgbClr val="2C2C2C"/>
              </a:solidFill>
              <a:effectLst/>
              <a:latin typeface="Calibri" panose="020F0502020204030204" pitchFamily="34" charset="0"/>
              <a:ea typeface="Calibri" panose="020F0502020204030204" pitchFamily="34" charset="0"/>
            </a:endParaRPr>
          </a:p>
          <a:p>
            <a:pPr algn="just">
              <a:lnSpc>
                <a:spcPct val="107000"/>
              </a:lnSpc>
              <a:spcAft>
                <a:spcPts val="800"/>
              </a:spcAft>
            </a:pPr>
            <a:r>
              <a:rPr lang="el" sz="1800" dirty="0">
                <a:solidFill>
                  <a:srgbClr val="2C2C2C"/>
                </a:solidFill>
                <a:effectLst/>
                <a:latin typeface="Calibri" panose="020F0502020204030204" pitchFamily="34" charset="0"/>
                <a:ea typeface="Calibri" panose="020F0502020204030204" pitchFamily="34" charset="0"/>
              </a:rPr>
              <a:t>Είναι σημαντικό να προσεγγίζετε τη δημιουργία περιεχομένου με υπευθυνότητα, σεβασμό για τους άλλους και επίγνωση του πιθανού αντίκτυπου που μπορεί να έχει το περιεχόμενό σας.</a:t>
            </a:r>
          </a:p>
        </p:txBody>
      </p:sp>
      <p:sp>
        <p:nvSpPr>
          <p:cNvPr id="2" name="Google Shape;133;p6">
            <a:extLst>
              <a:ext uri="{FF2B5EF4-FFF2-40B4-BE49-F238E27FC236}">
                <a16:creationId xmlns:a16="http://schemas.microsoft.com/office/drawing/2014/main" id="{8C215CF7-A423-B320-C055-4748E6D85EEA}"/>
              </a:ext>
            </a:extLst>
          </p:cNvPr>
          <p:cNvSpPr txBox="1">
            <a:spLocks/>
          </p:cNvSpPr>
          <p:nvPr/>
        </p:nvSpPr>
        <p:spPr>
          <a:xfrm>
            <a:off x="-229579" y="1242738"/>
            <a:ext cx="11944355" cy="550864"/>
          </a:xfrm>
          <a:prstGeom prst="rect">
            <a:avLst/>
          </a:prstGeom>
          <a:noFill/>
          <a:ln>
            <a:noFill/>
          </a:ln>
        </p:spPr>
        <p:txBody>
          <a:bodyPr spcFirstLastPara="1" wrap="square" lIns="45700" tIns="45700" rIns="45700" bIns="45700" anchor="ctr" anchorCtr="0">
            <a:normAutofit/>
          </a:bodyPr>
          <a:lstStyle>
            <a:defPPr marR="0" lvl="0" algn="l" rtl="0">
              <a:lnSpc>
                <a:spcPct val="100000"/>
              </a:lnSpc>
              <a:spcBef>
                <a:spcPts val="0"/>
              </a:spcBef>
              <a:spcAft>
                <a:spcPts val="0"/>
              </a:spcAft>
            </a:defPPr>
            <a:lvl1pPr marL="457200" marR="0" lvl="0" indent="-228600" algn="just" rtl="0">
              <a:lnSpc>
                <a:spcPct val="90000"/>
              </a:lnSpc>
              <a:spcBef>
                <a:spcPts val="1000"/>
              </a:spcBef>
              <a:spcAft>
                <a:spcPts val="0"/>
              </a:spcAft>
              <a:buClr>
                <a:schemeClr val="accent6"/>
              </a:buClr>
              <a:buSzPts val="2400"/>
              <a:buFont typeface="Calibri"/>
              <a:buNone/>
              <a:defRPr sz="2400" b="1" i="0" u="none" strike="noStrike" cap="none">
                <a:solidFill>
                  <a:schemeClr val="accent6"/>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pPr marL="0" indent="0" algn="ctr">
              <a:spcBef>
                <a:spcPts val="0"/>
              </a:spcBef>
            </a:pPr>
            <a:r>
              <a:rPr lang="el" dirty="0"/>
              <a:t>Δεν χρειάζεται όλοι να είναι δημιουργοί περιεχομένου</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Ψηφιακός και Οικονομικός Αλφαβητισμός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2.2</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Δημιουργία Ψηφιακού Περιεχομένου και Χρήση </a:t>
              </a:r>
              <a:r>
                <a:rPr lang="el-GR" sz="2600" i="1" dirty="0" err="1">
                  <a:solidFill>
                    <a:srgbClr val="D1E7F8"/>
                  </a:solidFill>
                  <a:latin typeface="Calibri"/>
                  <a:ea typeface="Calibri"/>
                  <a:cs typeface="Calibri"/>
                  <a:sym typeface="Calibri"/>
                </a:rPr>
                <a:t>Πλατφόρμων</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5" name="Picture 14">
            <a:extLst>
              <a:ext uri="{FF2B5EF4-FFF2-40B4-BE49-F238E27FC236}">
                <a16:creationId xmlns:a16="http://schemas.microsoft.com/office/drawing/2014/main" id="{3B2517C4-E8D0-A740-63A0-FC1F09E7B3B3}"/>
              </a:ext>
            </a:extLst>
          </p:cNvPr>
          <p:cNvPicPr>
            <a:picLocks noChangeAspect="1"/>
          </p:cNvPicPr>
          <p:nvPr/>
        </p:nvPicPr>
        <p:blipFill>
          <a:blip r:embed="rId8"/>
          <a:stretch>
            <a:fillRect/>
          </a:stretch>
        </p:blipFill>
        <p:spPr>
          <a:xfrm>
            <a:off x="298196" y="3515479"/>
            <a:ext cx="9480102" cy="16521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6" name="Picture 5">
            <a:extLst>
              <a:ext uri="{FF2B5EF4-FFF2-40B4-BE49-F238E27FC236}">
                <a16:creationId xmlns:a16="http://schemas.microsoft.com/office/drawing/2014/main" id="{B691006B-06A3-A060-5845-DAA25F8C72D6}"/>
              </a:ext>
            </a:extLst>
          </p:cNvPr>
          <p:cNvPicPr>
            <a:picLocks noChangeAspect="1"/>
          </p:cNvPicPr>
          <p:nvPr/>
        </p:nvPicPr>
        <p:blipFill>
          <a:blip r:embed="rId3"/>
          <a:stretch>
            <a:fillRect/>
          </a:stretch>
        </p:blipFill>
        <p:spPr>
          <a:xfrm rot="498988">
            <a:off x="7375748" y="1856627"/>
            <a:ext cx="4119514" cy="2737652"/>
          </a:xfrm>
          <a:prstGeom prst="rect">
            <a:avLst/>
          </a:prstGeom>
        </p:spPr>
      </p:pic>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Τι είναι το Ψηφιακό Περιεχόμενο;</a:t>
            </a:r>
            <a:endParaRPr dirty="0"/>
          </a:p>
        </p:txBody>
      </p:sp>
      <p:sp>
        <p:nvSpPr>
          <p:cNvPr id="104" name="Google Shape;104;p3"/>
          <p:cNvSpPr txBox="1">
            <a:spLocks noGrp="1"/>
          </p:cNvSpPr>
          <p:nvPr>
            <p:ph type="body" idx="1"/>
          </p:nvPr>
        </p:nvSpPr>
        <p:spPr>
          <a:xfrm>
            <a:off x="97970" y="881741"/>
            <a:ext cx="11944500" cy="5870100"/>
          </a:xfrm>
          <a:prstGeom prst="rect">
            <a:avLst/>
          </a:prstGeom>
          <a:noFill/>
          <a:ln>
            <a:noFill/>
          </a:ln>
        </p:spPr>
        <p:txBody>
          <a:bodyPr spcFirstLastPara="1" wrap="square" lIns="45700" tIns="45700" rIns="45700" bIns="45700" anchor="t" anchorCtr="0">
            <a:normAutofit/>
          </a:bodyPr>
          <a:lstStyle/>
          <a:p>
            <a:r>
              <a:rPr lang="el" sz="2400" dirty="0"/>
              <a:t>Από τα memes μέχρι τα podcast, το ψηφιακό περιεχόμενο είναι όλα όσα δημιουργούμε και μοιραζόμαστε στο διαδίκτυο.</a:t>
            </a:r>
          </a:p>
        </p:txBody>
      </p:sp>
      <p:pic>
        <p:nvPicPr>
          <p:cNvPr id="4" name="Picture 3">
            <a:extLst>
              <a:ext uri="{FF2B5EF4-FFF2-40B4-BE49-F238E27FC236}">
                <a16:creationId xmlns:a16="http://schemas.microsoft.com/office/drawing/2014/main" id="{A6C41BCB-5CFA-CC26-9094-50B73A69C8A2}"/>
              </a:ext>
            </a:extLst>
          </p:cNvPr>
          <p:cNvPicPr>
            <a:picLocks noChangeAspect="1"/>
          </p:cNvPicPr>
          <p:nvPr/>
        </p:nvPicPr>
        <p:blipFill>
          <a:blip r:embed="rId4"/>
          <a:stretch>
            <a:fillRect/>
          </a:stretch>
        </p:blipFill>
        <p:spPr>
          <a:xfrm rot="20921020">
            <a:off x="278738" y="2026121"/>
            <a:ext cx="5024027" cy="3338752"/>
          </a:xfrm>
          <a:prstGeom prst="rect">
            <a:avLst/>
          </a:prstGeom>
        </p:spPr>
      </p:pic>
      <p:pic>
        <p:nvPicPr>
          <p:cNvPr id="3" name="Picture 2">
            <a:extLst>
              <a:ext uri="{FF2B5EF4-FFF2-40B4-BE49-F238E27FC236}">
                <a16:creationId xmlns:a16="http://schemas.microsoft.com/office/drawing/2014/main" id="{73BB8A70-5575-622E-505C-071BCC1158DC}"/>
              </a:ext>
            </a:extLst>
          </p:cNvPr>
          <p:cNvPicPr>
            <a:picLocks noChangeAspect="1"/>
          </p:cNvPicPr>
          <p:nvPr/>
        </p:nvPicPr>
        <p:blipFill>
          <a:blip r:embed="rId5"/>
          <a:stretch>
            <a:fillRect/>
          </a:stretch>
        </p:blipFill>
        <p:spPr>
          <a:xfrm>
            <a:off x="3047004" y="1852256"/>
            <a:ext cx="4514850" cy="2590089"/>
          </a:xfrm>
          <a:prstGeom prst="rect">
            <a:avLst/>
          </a:prstGeom>
        </p:spPr>
      </p:pic>
      <p:pic>
        <p:nvPicPr>
          <p:cNvPr id="5" name="Picture 4">
            <a:extLst>
              <a:ext uri="{FF2B5EF4-FFF2-40B4-BE49-F238E27FC236}">
                <a16:creationId xmlns:a16="http://schemas.microsoft.com/office/drawing/2014/main" id="{F533B98B-9E18-A4E1-EBB3-3FD0EB4D014E}"/>
              </a:ext>
            </a:extLst>
          </p:cNvPr>
          <p:cNvPicPr>
            <a:picLocks noChangeAspect="1"/>
          </p:cNvPicPr>
          <p:nvPr/>
        </p:nvPicPr>
        <p:blipFill>
          <a:blip r:embed="rId6"/>
          <a:stretch>
            <a:fillRect/>
          </a:stretch>
        </p:blipFill>
        <p:spPr>
          <a:xfrm>
            <a:off x="6469040" y="3632546"/>
            <a:ext cx="2010688" cy="2010688"/>
          </a:xfrm>
          <a:prstGeom prst="rect">
            <a:avLst/>
          </a:prstGeom>
        </p:spPr>
      </p:pic>
      <p:sp>
        <p:nvSpPr>
          <p:cNvPr id="7" name="TextBox 6">
            <a:extLst>
              <a:ext uri="{FF2B5EF4-FFF2-40B4-BE49-F238E27FC236}">
                <a16:creationId xmlns:a16="http://schemas.microsoft.com/office/drawing/2014/main" id="{18B4D919-9591-80CA-E860-9DA162B98C22}"/>
              </a:ext>
            </a:extLst>
          </p:cNvPr>
          <p:cNvSpPr txBox="1"/>
          <p:nvPr/>
        </p:nvSpPr>
        <p:spPr>
          <a:xfrm>
            <a:off x="3907666" y="5742504"/>
            <a:ext cx="7604221" cy="480131"/>
          </a:xfrm>
          <a:prstGeom prst="rect">
            <a:avLst/>
          </a:prstGeom>
          <a:noFill/>
        </p:spPr>
        <p:txBody>
          <a:bodyPr wrap="square" rtlCol="0">
            <a:spAutoFit/>
          </a:bodyPr>
          <a:lstStyle/>
          <a:p>
            <a:pPr marL="457200" indent="-228600">
              <a:lnSpc>
                <a:spcPct val="90000"/>
              </a:lnSpc>
              <a:spcBef>
                <a:spcPts val="1000"/>
              </a:spcBef>
              <a:buClr>
                <a:srgbClr val="616161"/>
              </a:buClr>
              <a:buSzPts val="1800"/>
            </a:pPr>
            <a:r>
              <a:rPr lang="el" sz="2800" dirty="0">
                <a:solidFill>
                  <a:srgbClr val="616161"/>
                </a:solidFill>
                <a:latin typeface="Calibri"/>
                <a:ea typeface="Calibri"/>
                <a:cs typeface="Calibri"/>
                <a:sym typeface="Calibri"/>
              </a:rPr>
              <a:t>Είσαι ήδη καταναλωτής. Θέλεις να γίνεις δημιουργός;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Γιατί το ψηφιακό περιεχόμενο έχει σημασία</a:t>
            </a:r>
            <a:endParaRPr sz="38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F57099E1-D7CD-38A7-87B2-898508CAE717}"/>
              </a:ext>
            </a:extLst>
          </p:cNvPr>
          <p:cNvGraphicFramePr/>
          <p:nvPr>
            <p:extLst>
              <p:ext uri="{D42A27DB-BD31-4B8C-83A1-F6EECF244321}">
                <p14:modId xmlns:p14="http://schemas.microsoft.com/office/powerpoint/2010/main" val="1151019196"/>
              </p:ext>
            </p:extLst>
          </p:nvPr>
        </p:nvGraphicFramePr>
        <p:xfrm>
          <a:off x="2006145" y="115236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Εργαλεία του εμπορίου</a:t>
            </a:r>
            <a:endParaRPr sz="3800" b="0" i="0" u="none" strike="noStrike" cap="none" dirty="0">
              <a:solidFill>
                <a:srgbClr val="F2F2F2"/>
              </a:solidFill>
              <a:latin typeface="Calibri"/>
              <a:ea typeface="Calibri"/>
              <a:cs typeface="Calibri"/>
              <a:sym typeface="Calibri"/>
            </a:endParaRPr>
          </a:p>
        </p:txBody>
      </p:sp>
      <p:sp>
        <p:nvSpPr>
          <p:cNvPr id="4" name="Flowchart: Collate 3">
            <a:extLst>
              <a:ext uri="{FF2B5EF4-FFF2-40B4-BE49-F238E27FC236}">
                <a16:creationId xmlns:a16="http://schemas.microsoft.com/office/drawing/2014/main" id="{FD808691-7F2F-07E0-10C9-0F1C0B1F03B9}"/>
              </a:ext>
            </a:extLst>
          </p:cNvPr>
          <p:cNvSpPr/>
          <p:nvPr/>
        </p:nvSpPr>
        <p:spPr>
          <a:xfrm>
            <a:off x="4039737" y="1323833"/>
            <a:ext cx="3780429" cy="4517409"/>
          </a:xfrm>
          <a:prstGeom prst="flowChartCol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 name="TextBox 5">
            <a:extLst>
              <a:ext uri="{FF2B5EF4-FFF2-40B4-BE49-F238E27FC236}">
                <a16:creationId xmlns:a16="http://schemas.microsoft.com/office/drawing/2014/main" id="{FBC230B1-FC2E-35B9-C94D-D983E7DBC1C6}"/>
              </a:ext>
            </a:extLst>
          </p:cNvPr>
          <p:cNvSpPr txBox="1"/>
          <p:nvPr/>
        </p:nvSpPr>
        <p:spPr>
          <a:xfrm>
            <a:off x="5036024" y="1801504"/>
            <a:ext cx="1685498" cy="707886"/>
          </a:xfrm>
          <a:prstGeom prst="rect">
            <a:avLst/>
          </a:prstGeom>
          <a:noFill/>
        </p:spPr>
        <p:txBody>
          <a:bodyPr wrap="square" rtlCol="0">
            <a:spAutoFit/>
          </a:bodyPr>
          <a:lstStyle/>
          <a:p>
            <a:pPr algn="ctr"/>
            <a:r>
              <a:rPr lang="el" sz="2000" dirty="0"/>
              <a:t>Οπτικός Σχεδιασμός</a:t>
            </a:r>
          </a:p>
        </p:txBody>
      </p:sp>
      <p:sp>
        <p:nvSpPr>
          <p:cNvPr id="7" name="TextBox 6">
            <a:extLst>
              <a:ext uri="{FF2B5EF4-FFF2-40B4-BE49-F238E27FC236}">
                <a16:creationId xmlns:a16="http://schemas.microsoft.com/office/drawing/2014/main" id="{78E8048D-BE8B-5595-1FC8-0DCBF94C0288}"/>
              </a:ext>
            </a:extLst>
          </p:cNvPr>
          <p:cNvSpPr txBox="1"/>
          <p:nvPr/>
        </p:nvSpPr>
        <p:spPr>
          <a:xfrm>
            <a:off x="5090615" y="4537880"/>
            <a:ext cx="1576316" cy="707886"/>
          </a:xfrm>
          <a:prstGeom prst="rect">
            <a:avLst/>
          </a:prstGeom>
          <a:noFill/>
        </p:spPr>
        <p:txBody>
          <a:bodyPr wrap="square" rtlCol="0">
            <a:spAutoFit/>
          </a:bodyPr>
          <a:lstStyle/>
          <a:p>
            <a:pPr algn="ctr"/>
            <a:r>
              <a:rPr lang="el" sz="2000" dirty="0"/>
              <a:t>Δημιουργία βίντεο</a:t>
            </a:r>
          </a:p>
        </p:txBody>
      </p:sp>
      <p:sp>
        <p:nvSpPr>
          <p:cNvPr id="8" name="Call-out: Right Arrow 7">
            <a:extLst>
              <a:ext uri="{FF2B5EF4-FFF2-40B4-BE49-F238E27FC236}">
                <a16:creationId xmlns:a16="http://schemas.microsoft.com/office/drawing/2014/main" id="{A6E394DD-9993-5AB4-14BE-D1E86BCEBB2C}"/>
              </a:ext>
            </a:extLst>
          </p:cNvPr>
          <p:cNvSpPr/>
          <p:nvPr/>
        </p:nvSpPr>
        <p:spPr>
          <a:xfrm>
            <a:off x="846161" y="1323833"/>
            <a:ext cx="3261816" cy="4517409"/>
          </a:xfrm>
          <a:custGeom>
            <a:avLst/>
            <a:gdLst>
              <a:gd name="connsiteX0" fmla="*/ 0 w 3398293"/>
              <a:gd name="connsiteY0" fmla="*/ 0 h 4517409"/>
              <a:gd name="connsiteX1" fmla="*/ 2399161 w 3398293"/>
              <a:gd name="connsiteY1" fmla="*/ 0 h 4517409"/>
              <a:gd name="connsiteX2" fmla="*/ 2399161 w 3398293"/>
              <a:gd name="connsiteY2" fmla="*/ 2053380 h 4517409"/>
              <a:gd name="connsiteX3" fmla="*/ 2719314 w 3398293"/>
              <a:gd name="connsiteY3" fmla="*/ 2053380 h 4517409"/>
              <a:gd name="connsiteX4" fmla="*/ 2719314 w 3398293"/>
              <a:gd name="connsiteY4" fmla="*/ 1498268 h 4517409"/>
              <a:gd name="connsiteX5" fmla="*/ 3398293 w 3398293"/>
              <a:gd name="connsiteY5" fmla="*/ 2258705 h 4517409"/>
              <a:gd name="connsiteX6" fmla="*/ 2719314 w 3398293"/>
              <a:gd name="connsiteY6" fmla="*/ 3019141 h 4517409"/>
              <a:gd name="connsiteX7" fmla="*/ 2719314 w 3398293"/>
              <a:gd name="connsiteY7" fmla="*/ 2464029 h 4517409"/>
              <a:gd name="connsiteX8" fmla="*/ 2399161 w 3398293"/>
              <a:gd name="connsiteY8" fmla="*/ 2464029 h 4517409"/>
              <a:gd name="connsiteX9" fmla="*/ 2399161 w 3398293"/>
              <a:gd name="connsiteY9" fmla="*/ 4517409 h 4517409"/>
              <a:gd name="connsiteX10" fmla="*/ 0 w 3398293"/>
              <a:gd name="connsiteY10" fmla="*/ 4517409 h 4517409"/>
              <a:gd name="connsiteX11" fmla="*/ 0 w 3398293"/>
              <a:gd name="connsiteY11" fmla="*/ 0 h 4517409"/>
              <a:gd name="connsiteX0" fmla="*/ 0 w 3398293"/>
              <a:gd name="connsiteY0" fmla="*/ 0 h 4517409"/>
              <a:gd name="connsiteX1" fmla="*/ 2399161 w 3398293"/>
              <a:gd name="connsiteY1" fmla="*/ 0 h 4517409"/>
              <a:gd name="connsiteX2" fmla="*/ 2399161 w 3398293"/>
              <a:gd name="connsiteY2" fmla="*/ 2053380 h 4517409"/>
              <a:gd name="connsiteX3" fmla="*/ 2719314 w 3398293"/>
              <a:gd name="connsiteY3" fmla="*/ 2053380 h 4517409"/>
              <a:gd name="connsiteX4" fmla="*/ 2760257 w 3398293"/>
              <a:gd name="connsiteY4" fmla="*/ 474686 h 4517409"/>
              <a:gd name="connsiteX5" fmla="*/ 3398293 w 3398293"/>
              <a:gd name="connsiteY5" fmla="*/ 2258705 h 4517409"/>
              <a:gd name="connsiteX6" fmla="*/ 2719314 w 3398293"/>
              <a:gd name="connsiteY6" fmla="*/ 3019141 h 4517409"/>
              <a:gd name="connsiteX7" fmla="*/ 2719314 w 3398293"/>
              <a:gd name="connsiteY7" fmla="*/ 2464029 h 4517409"/>
              <a:gd name="connsiteX8" fmla="*/ 2399161 w 3398293"/>
              <a:gd name="connsiteY8" fmla="*/ 2464029 h 4517409"/>
              <a:gd name="connsiteX9" fmla="*/ 2399161 w 3398293"/>
              <a:gd name="connsiteY9" fmla="*/ 4517409 h 4517409"/>
              <a:gd name="connsiteX10" fmla="*/ 0 w 3398293"/>
              <a:gd name="connsiteY10" fmla="*/ 4517409 h 4517409"/>
              <a:gd name="connsiteX11" fmla="*/ 0 w 3398293"/>
              <a:gd name="connsiteY11" fmla="*/ 0 h 4517409"/>
              <a:gd name="connsiteX0" fmla="*/ 0 w 3432413"/>
              <a:gd name="connsiteY0" fmla="*/ 0 h 4517409"/>
              <a:gd name="connsiteX1" fmla="*/ 2399161 w 3432413"/>
              <a:gd name="connsiteY1" fmla="*/ 0 h 4517409"/>
              <a:gd name="connsiteX2" fmla="*/ 2399161 w 3432413"/>
              <a:gd name="connsiteY2" fmla="*/ 2053380 h 4517409"/>
              <a:gd name="connsiteX3" fmla="*/ 2719314 w 3432413"/>
              <a:gd name="connsiteY3" fmla="*/ 2053380 h 4517409"/>
              <a:gd name="connsiteX4" fmla="*/ 2760257 w 3432413"/>
              <a:gd name="connsiteY4" fmla="*/ 474686 h 4517409"/>
              <a:gd name="connsiteX5" fmla="*/ 3432413 w 3432413"/>
              <a:gd name="connsiteY5" fmla="*/ 1221476 h 4517409"/>
              <a:gd name="connsiteX6" fmla="*/ 2719314 w 3432413"/>
              <a:gd name="connsiteY6" fmla="*/ 3019141 h 4517409"/>
              <a:gd name="connsiteX7" fmla="*/ 2719314 w 3432413"/>
              <a:gd name="connsiteY7" fmla="*/ 2464029 h 4517409"/>
              <a:gd name="connsiteX8" fmla="*/ 2399161 w 3432413"/>
              <a:gd name="connsiteY8" fmla="*/ 2464029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1036622 h 4517409"/>
              <a:gd name="connsiteX3" fmla="*/ 2719314 w 3432413"/>
              <a:gd name="connsiteY3" fmla="*/ 2053380 h 4517409"/>
              <a:gd name="connsiteX4" fmla="*/ 2760257 w 3432413"/>
              <a:gd name="connsiteY4" fmla="*/ 474686 h 4517409"/>
              <a:gd name="connsiteX5" fmla="*/ 3432413 w 3432413"/>
              <a:gd name="connsiteY5" fmla="*/ 1221476 h 4517409"/>
              <a:gd name="connsiteX6" fmla="*/ 2719314 w 3432413"/>
              <a:gd name="connsiteY6" fmla="*/ 3019141 h 4517409"/>
              <a:gd name="connsiteX7" fmla="*/ 2719314 w 3432413"/>
              <a:gd name="connsiteY7" fmla="*/ 2464029 h 4517409"/>
              <a:gd name="connsiteX8" fmla="*/ 2399161 w 3432413"/>
              <a:gd name="connsiteY8" fmla="*/ 2464029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1036622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2719314 w 3432413"/>
              <a:gd name="connsiteY6" fmla="*/ 3019141 h 4517409"/>
              <a:gd name="connsiteX7" fmla="*/ 2719314 w 3432413"/>
              <a:gd name="connsiteY7" fmla="*/ 2464029 h 4517409"/>
              <a:gd name="connsiteX8" fmla="*/ 2399161 w 3432413"/>
              <a:gd name="connsiteY8" fmla="*/ 2464029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1036622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2719314 w 3432413"/>
              <a:gd name="connsiteY6" fmla="*/ 3019141 h 4517409"/>
              <a:gd name="connsiteX7" fmla="*/ 2719314 w 3432413"/>
              <a:gd name="connsiteY7" fmla="*/ 2464029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1036622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2719314 w 3432413"/>
              <a:gd name="connsiteY6" fmla="*/ 3019141 h 4517409"/>
              <a:gd name="connsiteX7" fmla="*/ 2801201 w 3432413"/>
              <a:gd name="connsiteY7" fmla="*/ 1495038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1036622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801201 w 3432413"/>
              <a:gd name="connsiteY7" fmla="*/ 1495038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2337 w 3432413"/>
              <a:gd name="connsiteY2" fmla="*/ 947911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801201 w 3432413"/>
              <a:gd name="connsiteY7" fmla="*/ 1495038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9161 w 3432413"/>
              <a:gd name="connsiteY2" fmla="*/ 879672 h 4517409"/>
              <a:gd name="connsiteX3" fmla="*/ 2760257 w 3432413"/>
              <a:gd name="connsiteY3" fmla="*/ 103662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801201 w 3432413"/>
              <a:gd name="connsiteY7" fmla="*/ 1495038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9161 w 3432413"/>
              <a:gd name="connsiteY2" fmla="*/ 879672 h 4517409"/>
              <a:gd name="connsiteX3" fmla="*/ 2760257 w 3432413"/>
              <a:gd name="connsiteY3" fmla="*/ 87967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801201 w 3432413"/>
              <a:gd name="connsiteY7" fmla="*/ 1495038 h 4517409"/>
              <a:gd name="connsiteX8" fmla="*/ 2405985 w 3432413"/>
              <a:gd name="connsiteY8" fmla="*/ 150868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9161 w 3432413"/>
              <a:gd name="connsiteY2" fmla="*/ 879672 h 4517409"/>
              <a:gd name="connsiteX3" fmla="*/ 2760257 w 3432413"/>
              <a:gd name="connsiteY3" fmla="*/ 87967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801201 w 3432413"/>
              <a:gd name="connsiteY7" fmla="*/ 1495038 h 4517409"/>
              <a:gd name="connsiteX8" fmla="*/ 2412809 w 3432413"/>
              <a:gd name="connsiteY8" fmla="*/ 126302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9161 w 3432413"/>
              <a:gd name="connsiteY2" fmla="*/ 879672 h 4517409"/>
              <a:gd name="connsiteX3" fmla="*/ 2760257 w 3432413"/>
              <a:gd name="connsiteY3" fmla="*/ 879672 h 4517409"/>
              <a:gd name="connsiteX4" fmla="*/ 2760257 w 3432413"/>
              <a:gd name="connsiteY4" fmla="*/ 474686 h 4517409"/>
              <a:gd name="connsiteX5" fmla="*/ 3432413 w 3432413"/>
              <a:gd name="connsiteY5" fmla="*/ 1221476 h 4517409"/>
              <a:gd name="connsiteX6" fmla="*/ 3108275 w 3432413"/>
              <a:gd name="connsiteY6" fmla="*/ 1797666 h 4517409"/>
              <a:gd name="connsiteX7" fmla="*/ 2794377 w 3432413"/>
              <a:gd name="connsiteY7" fmla="*/ 1283498 h 4517409"/>
              <a:gd name="connsiteX8" fmla="*/ 2412809 w 3432413"/>
              <a:gd name="connsiteY8" fmla="*/ 1263026 h 4517409"/>
              <a:gd name="connsiteX9" fmla="*/ 2399161 w 3432413"/>
              <a:gd name="connsiteY9" fmla="*/ 4517409 h 4517409"/>
              <a:gd name="connsiteX10" fmla="*/ 0 w 3432413"/>
              <a:gd name="connsiteY10" fmla="*/ 4517409 h 4517409"/>
              <a:gd name="connsiteX11" fmla="*/ 0 w 3432413"/>
              <a:gd name="connsiteY11" fmla="*/ 0 h 4517409"/>
              <a:gd name="connsiteX0" fmla="*/ 0 w 3432413"/>
              <a:gd name="connsiteY0" fmla="*/ 0 h 4517409"/>
              <a:gd name="connsiteX1" fmla="*/ 2399161 w 3432413"/>
              <a:gd name="connsiteY1" fmla="*/ 0 h 4517409"/>
              <a:gd name="connsiteX2" fmla="*/ 2399161 w 3432413"/>
              <a:gd name="connsiteY2" fmla="*/ 879672 h 4517409"/>
              <a:gd name="connsiteX3" fmla="*/ 2760257 w 3432413"/>
              <a:gd name="connsiteY3" fmla="*/ 879672 h 4517409"/>
              <a:gd name="connsiteX4" fmla="*/ 2760257 w 3432413"/>
              <a:gd name="connsiteY4" fmla="*/ 474686 h 4517409"/>
              <a:gd name="connsiteX5" fmla="*/ 3432413 w 3432413"/>
              <a:gd name="connsiteY5" fmla="*/ 1221476 h 4517409"/>
              <a:gd name="connsiteX6" fmla="*/ 2814849 w 3432413"/>
              <a:gd name="connsiteY6" fmla="*/ 1647541 h 4517409"/>
              <a:gd name="connsiteX7" fmla="*/ 2794377 w 3432413"/>
              <a:gd name="connsiteY7" fmla="*/ 1283498 h 4517409"/>
              <a:gd name="connsiteX8" fmla="*/ 2412809 w 3432413"/>
              <a:gd name="connsiteY8" fmla="*/ 1263026 h 4517409"/>
              <a:gd name="connsiteX9" fmla="*/ 2399161 w 3432413"/>
              <a:gd name="connsiteY9" fmla="*/ 4517409 h 4517409"/>
              <a:gd name="connsiteX10" fmla="*/ 0 w 3432413"/>
              <a:gd name="connsiteY10" fmla="*/ 4517409 h 4517409"/>
              <a:gd name="connsiteX11" fmla="*/ 0 w 3432413"/>
              <a:gd name="connsiteY11" fmla="*/ 0 h 4517409"/>
              <a:gd name="connsiteX0" fmla="*/ 0 w 3261816"/>
              <a:gd name="connsiteY0" fmla="*/ 0 h 4517409"/>
              <a:gd name="connsiteX1" fmla="*/ 2399161 w 3261816"/>
              <a:gd name="connsiteY1" fmla="*/ 0 h 4517409"/>
              <a:gd name="connsiteX2" fmla="*/ 2399161 w 3261816"/>
              <a:gd name="connsiteY2" fmla="*/ 879672 h 4517409"/>
              <a:gd name="connsiteX3" fmla="*/ 2760257 w 3261816"/>
              <a:gd name="connsiteY3" fmla="*/ 879672 h 4517409"/>
              <a:gd name="connsiteX4" fmla="*/ 2760257 w 3261816"/>
              <a:gd name="connsiteY4" fmla="*/ 474686 h 4517409"/>
              <a:gd name="connsiteX5" fmla="*/ 3261816 w 3261816"/>
              <a:gd name="connsiteY5" fmla="*/ 1030407 h 4517409"/>
              <a:gd name="connsiteX6" fmla="*/ 2814849 w 3261816"/>
              <a:gd name="connsiteY6" fmla="*/ 1647541 h 4517409"/>
              <a:gd name="connsiteX7" fmla="*/ 2794377 w 3261816"/>
              <a:gd name="connsiteY7" fmla="*/ 1283498 h 4517409"/>
              <a:gd name="connsiteX8" fmla="*/ 2412809 w 3261816"/>
              <a:gd name="connsiteY8" fmla="*/ 1263026 h 4517409"/>
              <a:gd name="connsiteX9" fmla="*/ 2399161 w 3261816"/>
              <a:gd name="connsiteY9" fmla="*/ 4517409 h 4517409"/>
              <a:gd name="connsiteX10" fmla="*/ 0 w 3261816"/>
              <a:gd name="connsiteY10" fmla="*/ 4517409 h 4517409"/>
              <a:gd name="connsiteX11" fmla="*/ 0 w 3261816"/>
              <a:gd name="connsiteY11" fmla="*/ 0 h 451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61816" h="4517409">
                <a:moveTo>
                  <a:pt x="0" y="0"/>
                </a:moveTo>
                <a:lnTo>
                  <a:pt x="2399161" y="0"/>
                </a:lnTo>
                <a:cubicBezTo>
                  <a:pt x="2396886" y="345541"/>
                  <a:pt x="2401436" y="534131"/>
                  <a:pt x="2399161" y="879672"/>
                </a:cubicBezTo>
                <a:lnTo>
                  <a:pt x="2760257" y="879672"/>
                </a:lnTo>
                <a:lnTo>
                  <a:pt x="2760257" y="474686"/>
                </a:lnTo>
                <a:lnTo>
                  <a:pt x="3261816" y="1030407"/>
                </a:lnTo>
                <a:lnTo>
                  <a:pt x="2814849" y="1647541"/>
                </a:lnTo>
                <a:lnTo>
                  <a:pt x="2794377" y="1283498"/>
                </a:lnTo>
                <a:lnTo>
                  <a:pt x="2412809" y="1263026"/>
                </a:lnTo>
                <a:cubicBezTo>
                  <a:pt x="2410534" y="2265934"/>
                  <a:pt x="2401436" y="3514501"/>
                  <a:pt x="2399161" y="4517409"/>
                </a:cubicBezTo>
                <a:lnTo>
                  <a:pt x="0" y="4517409"/>
                </a:lnTo>
                <a:lnTo>
                  <a:pt x="0" y="0"/>
                </a:lnTo>
                <a:close/>
              </a:path>
            </a:pathLst>
          </a:cu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C9AFC91C-7331-184B-52F4-6F6DA11F64F9}"/>
              </a:ext>
            </a:extLst>
          </p:cNvPr>
          <p:cNvSpPr txBox="1"/>
          <p:nvPr/>
        </p:nvSpPr>
        <p:spPr>
          <a:xfrm>
            <a:off x="1228299" y="1801504"/>
            <a:ext cx="1712794" cy="2031325"/>
          </a:xfrm>
          <a:prstGeom prst="rect">
            <a:avLst/>
          </a:prstGeom>
          <a:noFill/>
        </p:spPr>
        <p:txBody>
          <a:bodyPr wrap="square" rtlCol="0">
            <a:spAutoFit/>
          </a:bodyPr>
          <a:lstStyle/>
          <a:p>
            <a:r>
              <a:rPr lang="el" dirty="0"/>
              <a:t>Canva: Σχεδιασμός αφίσας με drag-drop (Δωρεάν)</a:t>
            </a:r>
          </a:p>
          <a:p>
            <a:endParaRPr lang="en-GB" dirty="0"/>
          </a:p>
          <a:p>
            <a:r>
              <a:rPr lang="el" dirty="0"/>
              <a:t>Photoshop: Επεξεργασία επαγγελματικού επιπέδου (Πληρωμή)</a:t>
            </a:r>
          </a:p>
          <a:p>
            <a:endParaRPr lang="en-GB" dirty="0"/>
          </a:p>
          <a:p>
            <a:r>
              <a:rPr lang="el" dirty="0"/>
              <a:t>GIMP: Εναλλακτική λύση ανοιχτού κώδικα</a:t>
            </a:r>
          </a:p>
        </p:txBody>
      </p:sp>
      <p:pic>
        <p:nvPicPr>
          <p:cNvPr id="10" name="Picture 9">
            <a:extLst>
              <a:ext uri="{FF2B5EF4-FFF2-40B4-BE49-F238E27FC236}">
                <a16:creationId xmlns:a16="http://schemas.microsoft.com/office/drawing/2014/main" id="{7EFBB887-19B6-FEE2-D844-BFA602591685}"/>
              </a:ext>
            </a:extLst>
          </p:cNvPr>
          <p:cNvPicPr>
            <a:picLocks noChangeAspect="1"/>
          </p:cNvPicPr>
          <p:nvPr/>
        </p:nvPicPr>
        <p:blipFill>
          <a:blip r:embed="rId3"/>
          <a:stretch>
            <a:fillRect/>
          </a:stretch>
        </p:blipFill>
        <p:spPr>
          <a:xfrm rot="10800000">
            <a:off x="7820166" y="1323833"/>
            <a:ext cx="3286029" cy="4541914"/>
          </a:xfrm>
          <a:prstGeom prst="rect">
            <a:avLst/>
          </a:prstGeom>
        </p:spPr>
      </p:pic>
      <p:sp>
        <p:nvSpPr>
          <p:cNvPr id="11" name="TextBox 10">
            <a:extLst>
              <a:ext uri="{FF2B5EF4-FFF2-40B4-BE49-F238E27FC236}">
                <a16:creationId xmlns:a16="http://schemas.microsoft.com/office/drawing/2014/main" id="{F0345143-E17D-9E44-F74E-2647D7705577}"/>
              </a:ext>
            </a:extLst>
          </p:cNvPr>
          <p:cNvSpPr txBox="1"/>
          <p:nvPr/>
        </p:nvSpPr>
        <p:spPr>
          <a:xfrm>
            <a:off x="9000698" y="1924334"/>
            <a:ext cx="1746913" cy="2677656"/>
          </a:xfrm>
          <a:prstGeom prst="rect">
            <a:avLst/>
          </a:prstGeom>
          <a:noFill/>
        </p:spPr>
        <p:txBody>
          <a:bodyPr wrap="square" rtlCol="0">
            <a:spAutoFit/>
          </a:bodyPr>
          <a:lstStyle/>
          <a:p>
            <a:r>
              <a:rPr lang="el" dirty="0"/>
              <a:t>iMovie – Εύκολη μεταφορά και απόθεση για αρχάριους (Mac)</a:t>
            </a:r>
          </a:p>
          <a:p>
            <a:endParaRPr lang="en-GB" dirty="0"/>
          </a:p>
          <a:p>
            <a:r>
              <a:rPr lang="el" dirty="0"/>
              <a:t>DaVinci Resolve – Προηγμένη επεξεργασία, διαβάθμιση </a:t>
            </a:r>
            <a:r>
              <a:rPr lang="el" dirty="0" err="1"/>
              <a:t>χρωμάτων </a:t>
            </a:r>
            <a:r>
              <a:rPr lang="el" dirty="0"/>
              <a:t>(Δωρεάν &amp; Επαγγελματικό)</a:t>
            </a:r>
          </a:p>
          <a:p>
            <a:endParaRPr lang="en-GB" dirty="0"/>
          </a:p>
          <a:p>
            <a:r>
              <a:rPr lang="el" dirty="0" err="1"/>
              <a:t>CapCut </a:t>
            </a:r>
            <a:r>
              <a:rPr lang="el" dirty="0"/>
              <a:t>– Φιλικό προς κινητά, έτοιμο για μέσα κοινωνικής δικτύωσης</a:t>
            </a:r>
          </a:p>
        </p:txBody>
      </p:sp>
      <p:sp>
        <p:nvSpPr>
          <p:cNvPr id="12" name="TextBox 11">
            <a:extLst>
              <a:ext uri="{FF2B5EF4-FFF2-40B4-BE49-F238E27FC236}">
                <a16:creationId xmlns:a16="http://schemas.microsoft.com/office/drawing/2014/main" id="{0C9D9277-EBDE-C6C1-1949-B274E6E541F0}"/>
              </a:ext>
            </a:extLst>
          </p:cNvPr>
          <p:cNvSpPr txBox="1"/>
          <p:nvPr/>
        </p:nvSpPr>
        <p:spPr>
          <a:xfrm>
            <a:off x="1228299" y="6035960"/>
            <a:ext cx="8932459" cy="461665"/>
          </a:xfrm>
          <a:prstGeom prst="rect">
            <a:avLst/>
          </a:prstGeom>
          <a:noFill/>
        </p:spPr>
        <p:txBody>
          <a:bodyPr wrap="square" rtlCol="0">
            <a:spAutoFit/>
          </a:bodyPr>
          <a:lstStyle/>
          <a:p>
            <a:pPr algn="ctr"/>
            <a:r>
              <a:rPr lang="el" sz="2400" dirty="0"/>
              <a:t>💡 Η εξαιρετική αφήγηση δεν χρειάζεται μεγάλο προϋπολογισμό.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2" name="Picture 1">
            <a:extLst>
              <a:ext uri="{FF2B5EF4-FFF2-40B4-BE49-F238E27FC236}">
                <a16:creationId xmlns:a16="http://schemas.microsoft.com/office/drawing/2014/main" id="{53588C52-E1FA-2068-E572-612426306226}"/>
              </a:ext>
            </a:extLst>
          </p:cNvPr>
          <p:cNvPicPr>
            <a:picLocks noChangeAspect="1"/>
          </p:cNvPicPr>
          <p:nvPr/>
        </p:nvPicPr>
        <p:blipFill>
          <a:blip r:embed="rId3"/>
          <a:stretch>
            <a:fillRect/>
          </a:stretch>
        </p:blipFill>
        <p:spPr>
          <a:xfrm>
            <a:off x="6550926" y="817766"/>
            <a:ext cx="3104866" cy="1746487"/>
          </a:xfrm>
          <a:prstGeom prst="rect">
            <a:avLst/>
          </a:prstGeom>
        </p:spPr>
      </p:pic>
      <p:pic>
        <p:nvPicPr>
          <p:cNvPr id="3" name="Picture 2">
            <a:extLst>
              <a:ext uri="{FF2B5EF4-FFF2-40B4-BE49-F238E27FC236}">
                <a16:creationId xmlns:a16="http://schemas.microsoft.com/office/drawing/2014/main" id="{5B3C8011-D7A4-E18A-52F5-CA2F811448AC}"/>
              </a:ext>
            </a:extLst>
          </p:cNvPr>
          <p:cNvPicPr>
            <a:picLocks noChangeAspect="1"/>
          </p:cNvPicPr>
          <p:nvPr/>
        </p:nvPicPr>
        <p:blipFill>
          <a:blip r:embed="rId4"/>
          <a:stretch>
            <a:fillRect/>
          </a:stretch>
        </p:blipFill>
        <p:spPr>
          <a:xfrm>
            <a:off x="7901733" y="2087726"/>
            <a:ext cx="2438400" cy="2438400"/>
          </a:xfrm>
          <a:prstGeom prst="rect">
            <a:avLst/>
          </a:prstGeom>
        </p:spPr>
      </p:pic>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Πλατφόρμες</a:t>
            </a:r>
            <a:endParaRPr dirty="0"/>
          </a:p>
        </p:txBody>
      </p:sp>
      <p:sp>
        <p:nvSpPr>
          <p:cNvPr id="125" name="Google Shape;125;p5"/>
          <p:cNvSpPr txBox="1">
            <a:spLocks noGrp="1"/>
          </p:cNvSpPr>
          <p:nvPr>
            <p:ph type="body" idx="1"/>
          </p:nvPr>
        </p:nvSpPr>
        <p:spPr>
          <a:xfrm>
            <a:off x="7622779" y="3854456"/>
            <a:ext cx="3796982" cy="2721819"/>
          </a:xfrm>
          <a:prstGeom prst="rect">
            <a:avLst/>
          </a:prstGeom>
          <a:noFill/>
          <a:ln>
            <a:noFill/>
          </a:ln>
        </p:spPr>
        <p:txBody>
          <a:bodyPr spcFirstLastPara="1" wrap="square" lIns="45700" tIns="45700" rIns="45700" bIns="45700" anchor="t" anchorCtr="0">
            <a:normAutofit fontScale="85000" lnSpcReduction="10000"/>
          </a:bodyPr>
          <a:lstStyle/>
          <a:p>
            <a:pPr marL="0" lvl="0" indent="0" algn="just" rtl="0">
              <a:lnSpc>
                <a:spcPct val="150000"/>
              </a:lnSpc>
              <a:spcBef>
                <a:spcPts val="0"/>
              </a:spcBef>
              <a:spcAft>
                <a:spcPts val="0"/>
              </a:spcAft>
              <a:buClr>
                <a:srgbClr val="616161"/>
              </a:buClr>
              <a:buSzPts val="1800"/>
              <a:buFont typeface="Calibri"/>
              <a:buNone/>
            </a:pPr>
            <a:r>
              <a:rPr lang="el" dirty="0"/>
              <a:t>Συγγραφή &amp; Ιστολόγιο</a:t>
            </a:r>
          </a:p>
          <a:p>
            <a:pPr marL="0" lvl="0" indent="0" algn="just" rtl="0">
              <a:lnSpc>
                <a:spcPct val="150000"/>
              </a:lnSpc>
              <a:spcBef>
                <a:spcPts val="0"/>
              </a:spcBef>
              <a:spcAft>
                <a:spcPts val="0"/>
              </a:spcAft>
              <a:buClr>
                <a:srgbClr val="616161"/>
              </a:buClr>
              <a:buSzPts val="1800"/>
              <a:buFont typeface="Calibri"/>
              <a:buNone/>
            </a:pPr>
            <a:r>
              <a:rPr lang="el" dirty="0"/>
              <a:t>🔎 Μοιραστείτε τις ιδέες σας μέσω λέξεων</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 Χρησιμοποιήστε το SEO για να προσεγγίσετε περισσότερους αναγνώστες</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 Δωρεάν ή επί πληρωμή επιλογές φιλοξενίας</a:t>
            </a:r>
          </a:p>
        </p:txBody>
      </p:sp>
      <p:pic>
        <p:nvPicPr>
          <p:cNvPr id="1026" name="Picture 2">
            <a:extLst>
              <a:ext uri="{FF2B5EF4-FFF2-40B4-BE49-F238E27FC236}">
                <a16:creationId xmlns:a16="http://schemas.microsoft.com/office/drawing/2014/main" id="{C40259D3-9373-C1EC-D44D-7AAB7CDB8F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20933" y="489943"/>
            <a:ext cx="2847177" cy="1597783"/>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25;p5">
            <a:extLst>
              <a:ext uri="{FF2B5EF4-FFF2-40B4-BE49-F238E27FC236}">
                <a16:creationId xmlns:a16="http://schemas.microsoft.com/office/drawing/2014/main" id="{3FE62D23-3261-D21E-45CB-0A1E7528400E}"/>
              </a:ext>
            </a:extLst>
          </p:cNvPr>
          <p:cNvSpPr txBox="1">
            <a:spLocks/>
          </p:cNvSpPr>
          <p:nvPr/>
        </p:nvSpPr>
        <p:spPr>
          <a:xfrm>
            <a:off x="441626" y="1323063"/>
            <a:ext cx="3796982" cy="2721819"/>
          </a:xfrm>
          <a:prstGeom prst="rect">
            <a:avLst/>
          </a:prstGeom>
          <a:noFill/>
          <a:ln>
            <a:noFill/>
          </a:ln>
        </p:spPr>
        <p:txBody>
          <a:bodyPr spcFirstLastPara="1" wrap="square" lIns="45700" tIns="45700" rIns="45700" bIns="45700" anchor="t" anchorCtr="0">
            <a:normAutofit fontScale="850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pPr marL="0" indent="0" algn="just">
              <a:lnSpc>
                <a:spcPct val="150000"/>
              </a:lnSpc>
              <a:spcBef>
                <a:spcPts val="0"/>
              </a:spcBef>
            </a:pPr>
            <a:r>
              <a:rPr lang="el" dirty="0"/>
              <a:t>Κοινωνικά Δίκτυα</a:t>
            </a:r>
          </a:p>
          <a:p>
            <a:pPr marL="0" indent="0" algn="just">
              <a:lnSpc>
                <a:spcPct val="150000"/>
              </a:lnSpc>
              <a:spcBef>
                <a:spcPts val="0"/>
              </a:spcBef>
            </a:pPr>
            <a:r>
              <a:rPr lang="el" dirty="0"/>
              <a:t>📱Instagram: Ιδανικό για γραφικά και βίντεο</a:t>
            </a:r>
          </a:p>
          <a:p>
            <a:pPr marL="0" indent="0" algn="just">
              <a:lnSpc>
                <a:spcPct val="150000"/>
              </a:lnSpc>
              <a:spcBef>
                <a:spcPts val="0"/>
              </a:spcBef>
            </a:pPr>
            <a:endParaRPr lang="en-GB" dirty="0"/>
          </a:p>
          <a:p>
            <a:pPr marL="0" indent="0" algn="just">
              <a:lnSpc>
                <a:spcPct val="150000"/>
              </a:lnSpc>
              <a:spcBef>
                <a:spcPts val="0"/>
              </a:spcBef>
            </a:pPr>
            <a:r>
              <a:rPr lang="el" dirty="0"/>
              <a:t>📱TikTok: Βίντεο μικρής διάρκειας που γίνονται viral</a:t>
            </a:r>
          </a:p>
          <a:p>
            <a:pPr marL="0" indent="0" algn="just">
              <a:lnSpc>
                <a:spcPct val="150000"/>
              </a:lnSpc>
              <a:spcBef>
                <a:spcPts val="0"/>
              </a:spcBef>
            </a:pPr>
            <a:endParaRPr lang="en-GB" dirty="0"/>
          </a:p>
          <a:p>
            <a:pPr marL="0" indent="0" algn="just">
              <a:lnSpc>
                <a:spcPct val="150000"/>
              </a:lnSpc>
              <a:spcBef>
                <a:spcPts val="0"/>
              </a:spcBef>
            </a:pPr>
            <a:r>
              <a:rPr lang="el" dirty="0"/>
              <a:t>📱X: Γρήγορες ενημερώσεις και θέματα</a:t>
            </a:r>
          </a:p>
        </p:txBody>
      </p:sp>
      <p:pic>
        <p:nvPicPr>
          <p:cNvPr id="6" name="Picture 5">
            <a:extLst>
              <a:ext uri="{FF2B5EF4-FFF2-40B4-BE49-F238E27FC236}">
                <a16:creationId xmlns:a16="http://schemas.microsoft.com/office/drawing/2014/main" id="{ABCB275B-9B07-A5C5-523E-3062823B5028}"/>
              </a:ext>
            </a:extLst>
          </p:cNvPr>
          <p:cNvPicPr>
            <a:picLocks noChangeAspect="1"/>
          </p:cNvPicPr>
          <p:nvPr/>
        </p:nvPicPr>
        <p:blipFill>
          <a:blip r:embed="rId6"/>
          <a:stretch>
            <a:fillRect/>
          </a:stretch>
        </p:blipFill>
        <p:spPr>
          <a:xfrm>
            <a:off x="0" y="4463832"/>
            <a:ext cx="1811598" cy="1811598"/>
          </a:xfrm>
          <a:prstGeom prst="rect">
            <a:avLst/>
          </a:prstGeom>
        </p:spPr>
      </p:pic>
      <p:pic>
        <p:nvPicPr>
          <p:cNvPr id="7" name="Picture 6">
            <a:extLst>
              <a:ext uri="{FF2B5EF4-FFF2-40B4-BE49-F238E27FC236}">
                <a16:creationId xmlns:a16="http://schemas.microsoft.com/office/drawing/2014/main" id="{72C034BB-514E-FC94-9964-D3C8185AB2EF}"/>
              </a:ext>
            </a:extLst>
          </p:cNvPr>
          <p:cNvPicPr>
            <a:picLocks noChangeAspect="1"/>
          </p:cNvPicPr>
          <p:nvPr/>
        </p:nvPicPr>
        <p:blipFill>
          <a:blip r:embed="rId7"/>
          <a:stretch>
            <a:fillRect/>
          </a:stretch>
        </p:blipFill>
        <p:spPr>
          <a:xfrm>
            <a:off x="2009776" y="4678784"/>
            <a:ext cx="1381694" cy="1381694"/>
          </a:xfrm>
          <a:prstGeom prst="rect">
            <a:avLst/>
          </a:prstGeom>
        </p:spPr>
      </p:pic>
      <p:pic>
        <p:nvPicPr>
          <p:cNvPr id="8" name="Picture 7">
            <a:extLst>
              <a:ext uri="{FF2B5EF4-FFF2-40B4-BE49-F238E27FC236}">
                <a16:creationId xmlns:a16="http://schemas.microsoft.com/office/drawing/2014/main" id="{FF1E9376-49A0-6300-14CD-EA2E14D87C53}"/>
              </a:ext>
            </a:extLst>
          </p:cNvPr>
          <p:cNvPicPr>
            <a:picLocks noChangeAspect="1"/>
          </p:cNvPicPr>
          <p:nvPr/>
        </p:nvPicPr>
        <p:blipFill>
          <a:blip r:embed="rId8"/>
          <a:stretch>
            <a:fillRect/>
          </a:stretch>
        </p:blipFill>
        <p:spPr>
          <a:xfrm flipV="1">
            <a:off x="3391470" y="4812701"/>
            <a:ext cx="2223482" cy="124777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Τι κάνει το περιεχόμενο ελκυστικό;</a:t>
            </a:r>
            <a:endParaRPr dirty="0"/>
          </a:p>
        </p:txBody>
      </p:sp>
      <p:pic>
        <p:nvPicPr>
          <p:cNvPr id="2" name="Picture 1">
            <a:extLst>
              <a:ext uri="{FF2B5EF4-FFF2-40B4-BE49-F238E27FC236}">
                <a16:creationId xmlns:a16="http://schemas.microsoft.com/office/drawing/2014/main" id="{5B9BD05A-4648-F384-C89E-C811ECAE9586}"/>
              </a:ext>
            </a:extLst>
          </p:cNvPr>
          <p:cNvPicPr>
            <a:picLocks noChangeAspect="1"/>
          </p:cNvPicPr>
          <p:nvPr/>
        </p:nvPicPr>
        <p:blipFill>
          <a:blip r:embed="rId3"/>
          <a:stretch>
            <a:fillRect/>
          </a:stretch>
        </p:blipFill>
        <p:spPr>
          <a:xfrm>
            <a:off x="705651" y="1389939"/>
            <a:ext cx="3201161" cy="2134107"/>
          </a:xfrm>
          <a:prstGeom prst="rect">
            <a:avLst/>
          </a:prstGeom>
        </p:spPr>
      </p:pic>
      <p:sp>
        <p:nvSpPr>
          <p:cNvPr id="3" name="Thought Bubble: Cloud 2">
            <a:extLst>
              <a:ext uri="{FF2B5EF4-FFF2-40B4-BE49-F238E27FC236}">
                <a16:creationId xmlns:a16="http://schemas.microsoft.com/office/drawing/2014/main" id="{CB39C205-7B9F-92A1-116B-7ADAB06DFE26}"/>
              </a:ext>
            </a:extLst>
          </p:cNvPr>
          <p:cNvSpPr/>
          <p:nvPr/>
        </p:nvSpPr>
        <p:spPr>
          <a:xfrm>
            <a:off x="2596627" y="1162404"/>
            <a:ext cx="2620370" cy="1670896"/>
          </a:xfrm>
          <a:prstGeom prst="cloud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dirty="0"/>
              <a:t>Εντυπωσιακό</a:t>
            </a:r>
          </a:p>
          <a:p>
            <a:pPr algn="ctr"/>
            <a:r>
              <a:rPr lang="el" dirty="0"/>
              <a:t>οπτικά στοιχεία</a:t>
            </a:r>
          </a:p>
        </p:txBody>
      </p:sp>
      <p:pic>
        <p:nvPicPr>
          <p:cNvPr id="4" name="Picture 3">
            <a:extLst>
              <a:ext uri="{FF2B5EF4-FFF2-40B4-BE49-F238E27FC236}">
                <a16:creationId xmlns:a16="http://schemas.microsoft.com/office/drawing/2014/main" id="{A5C11D87-4578-FEC0-F099-6E7B924A2108}"/>
              </a:ext>
            </a:extLst>
          </p:cNvPr>
          <p:cNvPicPr>
            <a:picLocks noChangeAspect="1"/>
          </p:cNvPicPr>
          <p:nvPr/>
        </p:nvPicPr>
        <p:blipFill>
          <a:blip r:embed="rId4"/>
          <a:stretch>
            <a:fillRect/>
          </a:stretch>
        </p:blipFill>
        <p:spPr>
          <a:xfrm>
            <a:off x="5851620" y="1473287"/>
            <a:ext cx="4514850" cy="2486025"/>
          </a:xfrm>
          <a:prstGeom prst="rect">
            <a:avLst/>
          </a:prstGeom>
        </p:spPr>
      </p:pic>
      <p:sp>
        <p:nvSpPr>
          <p:cNvPr id="5" name="Thought Bubble: Cloud 4">
            <a:extLst>
              <a:ext uri="{FF2B5EF4-FFF2-40B4-BE49-F238E27FC236}">
                <a16:creationId xmlns:a16="http://schemas.microsoft.com/office/drawing/2014/main" id="{B5720D83-A204-6AF7-E9B9-B8964FA82E85}"/>
              </a:ext>
            </a:extLst>
          </p:cNvPr>
          <p:cNvSpPr/>
          <p:nvPr/>
        </p:nvSpPr>
        <p:spPr>
          <a:xfrm>
            <a:off x="9212241" y="1270632"/>
            <a:ext cx="2079009" cy="1562668"/>
          </a:xfrm>
          <a:prstGeom prst="cloud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dirty="0"/>
              <a:t>Σύντομο κείμενο</a:t>
            </a:r>
          </a:p>
          <a:p>
            <a:pPr algn="ctr"/>
            <a:r>
              <a:rPr lang="el" dirty="0"/>
              <a:t>&amp; hashtag</a:t>
            </a:r>
          </a:p>
        </p:txBody>
      </p:sp>
      <p:pic>
        <p:nvPicPr>
          <p:cNvPr id="6" name="Picture 5">
            <a:extLst>
              <a:ext uri="{FF2B5EF4-FFF2-40B4-BE49-F238E27FC236}">
                <a16:creationId xmlns:a16="http://schemas.microsoft.com/office/drawing/2014/main" id="{5A59D09E-9C44-609C-7F8C-750B6D11E5BD}"/>
              </a:ext>
            </a:extLst>
          </p:cNvPr>
          <p:cNvPicPr>
            <a:picLocks noChangeAspect="1"/>
          </p:cNvPicPr>
          <p:nvPr/>
        </p:nvPicPr>
        <p:blipFill>
          <a:blip r:embed="rId5"/>
          <a:stretch>
            <a:fillRect/>
          </a:stretch>
        </p:blipFill>
        <p:spPr>
          <a:xfrm>
            <a:off x="3555242" y="4439552"/>
            <a:ext cx="2910527" cy="2057018"/>
          </a:xfrm>
          <a:prstGeom prst="rect">
            <a:avLst/>
          </a:prstGeom>
        </p:spPr>
      </p:pic>
      <p:sp>
        <p:nvSpPr>
          <p:cNvPr id="7" name="Thought Bubble: Cloud 6">
            <a:extLst>
              <a:ext uri="{FF2B5EF4-FFF2-40B4-BE49-F238E27FC236}">
                <a16:creationId xmlns:a16="http://schemas.microsoft.com/office/drawing/2014/main" id="{09030D27-DA8B-3AE4-C84A-CB300B607985}"/>
              </a:ext>
            </a:extLst>
          </p:cNvPr>
          <p:cNvSpPr/>
          <p:nvPr/>
        </p:nvSpPr>
        <p:spPr>
          <a:xfrm>
            <a:off x="5554639" y="3759958"/>
            <a:ext cx="2790967" cy="1603612"/>
          </a:xfrm>
          <a:prstGeom prst="cloud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dirty="0"/>
              <a:t>Απαντήσεις και τάσεις = ανάπτυξη και αλληλεπίδραση</a:t>
            </a:r>
          </a:p>
        </p:txBody>
      </p:sp>
      <p:sp>
        <p:nvSpPr>
          <p:cNvPr id="9" name="Heart 8">
            <a:extLst>
              <a:ext uri="{FF2B5EF4-FFF2-40B4-BE49-F238E27FC236}">
                <a16:creationId xmlns:a16="http://schemas.microsoft.com/office/drawing/2014/main" id="{5191AFBD-EF12-8328-A386-B3194F331E6B}"/>
              </a:ext>
            </a:extLst>
          </p:cNvPr>
          <p:cNvSpPr/>
          <p:nvPr/>
        </p:nvSpPr>
        <p:spPr>
          <a:xfrm>
            <a:off x="9165469" y="4330487"/>
            <a:ext cx="2531660" cy="2275147"/>
          </a:xfrm>
          <a:prstGeom prst="hear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1200" b="1" dirty="0"/>
              <a:t>Να είσαι αληθινός.</a:t>
            </a:r>
          </a:p>
          <a:p>
            <a:pPr algn="ctr"/>
            <a:r>
              <a:rPr lang="el" sz="1200" b="1" dirty="0"/>
              <a:t>Να είσαι δημιουργικός.</a:t>
            </a:r>
          </a:p>
          <a:p>
            <a:pPr algn="ctr"/>
            <a:r>
              <a:rPr lang="el" sz="1200" b="1" dirty="0"/>
              <a:t>Να είστε συνεπείς—αλλά όχι εμμονικοί.</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Νομισματοποίηση</a:t>
            </a:r>
            <a:endParaRPr dirty="0"/>
          </a:p>
        </p:txBody>
      </p:sp>
      <p:sp>
        <p:nvSpPr>
          <p:cNvPr id="164" name="Google Shape;164;g2d3f02dfa91_0_54"/>
          <p:cNvSpPr txBox="1">
            <a:spLocks noGrp="1"/>
          </p:cNvSpPr>
          <p:nvPr>
            <p:ph type="body" idx="1"/>
          </p:nvPr>
        </p:nvSpPr>
        <p:spPr>
          <a:xfrm>
            <a:off x="204724" y="1165850"/>
            <a:ext cx="4387747" cy="5313600"/>
          </a:xfrm>
          <a:prstGeom prst="rect">
            <a:avLst/>
          </a:prstGeom>
          <a:noFill/>
          <a:ln>
            <a:noFill/>
          </a:ln>
        </p:spPr>
        <p:txBody>
          <a:bodyPr spcFirstLastPara="1" wrap="square" lIns="45700" tIns="45700" rIns="45700" bIns="45700" anchor="t" anchorCtr="0">
            <a:normAutofit/>
          </a:bodyPr>
          <a:lstStyle/>
          <a:p>
            <a:pPr marL="114300" lvl="0" indent="0" algn="just" rtl="0">
              <a:lnSpc>
                <a:spcPct val="115000"/>
              </a:lnSpc>
              <a:spcBef>
                <a:spcPts val="1400"/>
              </a:spcBef>
              <a:spcAft>
                <a:spcPts val="0"/>
              </a:spcAft>
              <a:buSzPts val="1800"/>
            </a:pPr>
            <a:r>
              <a:rPr lang="el" b="1" dirty="0"/>
              <a:t>Μπορείτε να κερδίσετε από το περιεχόμενο;</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Διαφημίσεις YouTube: Προβολές = $$</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Χορηγίες: Συνεργαστείτε με μάρκες</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Συνδρομές: Patreon / Ko-fi προνόμια</a:t>
            </a:r>
          </a:p>
          <a:p>
            <a:pPr marL="114300" lvl="0" indent="0" algn="just" rtl="0">
              <a:lnSpc>
                <a:spcPct val="115000"/>
              </a:lnSpc>
              <a:spcBef>
                <a:spcPts val="1400"/>
              </a:spcBef>
              <a:spcAft>
                <a:spcPts val="0"/>
              </a:spcAft>
              <a:buSzPts val="1800"/>
            </a:pPr>
            <a:r>
              <a:rPr lang="el" dirty="0"/>
              <a:t>📉 Σημείωση: Πολύ λίγοι δημιουργοί βγάζουν τα προς το ζην—αλλά είναι εφικτό.</a:t>
            </a:r>
            <a:endParaRPr dirty="0"/>
          </a:p>
        </p:txBody>
      </p:sp>
      <p:pic>
        <p:nvPicPr>
          <p:cNvPr id="3" name="Picture 2">
            <a:extLst>
              <a:ext uri="{FF2B5EF4-FFF2-40B4-BE49-F238E27FC236}">
                <a16:creationId xmlns:a16="http://schemas.microsoft.com/office/drawing/2014/main" id="{713B8F9C-39F8-715B-4F58-EEC53B8344AF}"/>
              </a:ext>
            </a:extLst>
          </p:cNvPr>
          <p:cNvPicPr>
            <a:picLocks noChangeAspect="1"/>
          </p:cNvPicPr>
          <p:nvPr/>
        </p:nvPicPr>
        <p:blipFill>
          <a:blip r:embed="rId3"/>
          <a:stretch>
            <a:fillRect/>
          </a:stretch>
        </p:blipFill>
        <p:spPr>
          <a:xfrm>
            <a:off x="5776558" y="1466101"/>
            <a:ext cx="5943792" cy="3649037"/>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1163</Words>
  <Application>Microsoft Office PowerPoint</Application>
  <PresentationFormat>Widescreen</PresentationFormat>
  <Paragraphs>103</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Press Start 2P</vt:lpstr>
      <vt:lpstr>Calibri</vt:lpstr>
      <vt:lpstr>Open Sans</vt:lpstr>
      <vt:lpstr>CARDET Course template</vt:lpstr>
      <vt:lpstr>PowerPoint Presentation</vt:lpstr>
      <vt:lpstr>PowerPoint Presentation</vt:lpstr>
      <vt:lpstr>PowerPoint Presentation</vt:lpstr>
      <vt:lpstr>Τι είναι το Ψηφιακό Περιεχόμενο;</vt:lpstr>
      <vt:lpstr>Γιατί το ψηφιακό περιεχόμενο έχει σημασία</vt:lpstr>
      <vt:lpstr>Εργαλεία του εμπορίου</vt:lpstr>
      <vt:lpstr>Πλατφόρμες</vt:lpstr>
      <vt:lpstr>Τι κάνει το περιεχόμενο ελκυστικό;</vt:lpstr>
      <vt:lpstr>Νομισματοποίηση</vt:lpstr>
      <vt:lpstr>Ηθική &amp; Ψηφιακή Ευημερία</vt:lpstr>
      <vt:lpstr>Σύναψη</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3</cp:revision>
  <dcterms:modified xsi:type="dcterms:W3CDTF">2025-06-18T13:04:36Z</dcterms:modified>
</cp:coreProperties>
</file>